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sldIdLst>
    <p:sldId id="258" r:id="rId2"/>
    <p:sldId id="257" r:id="rId3"/>
    <p:sldId id="269" r:id="rId4"/>
    <p:sldId id="267" r:id="rId5"/>
    <p:sldId id="263" r:id="rId6"/>
    <p:sldId id="264" r:id="rId7"/>
    <p:sldId id="270" r:id="rId8"/>
    <p:sldId id="273" r:id="rId9"/>
    <p:sldId id="275" r:id="rId10"/>
    <p:sldId id="277" r:id="rId11"/>
    <p:sldId id="278" r:id="rId12"/>
    <p:sldId id="279" r:id="rId13"/>
    <p:sldId id="274" r:id="rId14"/>
    <p:sldId id="260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До </a:t>
            </a:r>
            <a:r>
              <a:rPr lang="en-US" sz="1800" b="1" i="0" baseline="0" dirty="0" smtClean="0">
                <a:effectLst/>
              </a:rPr>
              <a:t>COVID-19</a:t>
            </a:r>
            <a:endParaRPr lang="ru-RU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Профессиональная общественность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0.45300000000000001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882984"/>
        <c:axId val="172883768"/>
      </c:barChart>
      <c:catAx>
        <c:axId val="17288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66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883768"/>
        <c:crosses val="autoZero"/>
        <c:auto val="1"/>
        <c:lblAlgn val="ctr"/>
        <c:lblOffset val="100"/>
        <c:noMultiLvlLbl val="0"/>
      </c:catAx>
      <c:valAx>
        <c:axId val="172883768"/>
        <c:scaling>
          <c:orientation val="minMax"/>
          <c:max val="1"/>
        </c:scaling>
        <c:delete val="0"/>
        <c:axPos val="l"/>
        <c:majorGridlines>
          <c:spPr>
            <a:ln w="1266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72882984"/>
        <c:crosses val="autoZero"/>
        <c:crossBetween val="between"/>
        <c:majorUnit val="0.1"/>
      </c:valAx>
      <c:spPr>
        <a:noFill/>
        <a:ln w="33769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91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Во время </a:t>
            </a:r>
            <a:r>
              <a:rPr lang="en-US" sz="1800" b="1" i="0" baseline="0" dirty="0" smtClean="0">
                <a:effectLst/>
              </a:rPr>
              <a:t>COVID-19</a:t>
            </a:r>
            <a:endParaRPr lang="ru-RU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0.28100000000000008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0.2850000000000002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0657504"/>
        <c:axId val="110651232"/>
      </c:barChart>
      <c:catAx>
        <c:axId val="11065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66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651232"/>
        <c:crosses val="autoZero"/>
        <c:auto val="1"/>
        <c:lblAlgn val="ctr"/>
        <c:lblOffset val="100"/>
        <c:noMultiLvlLbl val="0"/>
      </c:catAx>
      <c:valAx>
        <c:axId val="110651232"/>
        <c:scaling>
          <c:orientation val="minMax"/>
          <c:max val="1"/>
          <c:min val="0"/>
        </c:scaling>
        <c:delete val="0"/>
        <c:axPos val="l"/>
        <c:majorGridlines>
          <c:spPr>
            <a:ln w="1266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10657504"/>
        <c:crosses val="autoZero"/>
        <c:crossBetween val="between"/>
        <c:majorUnit val="0.1"/>
      </c:valAx>
      <c:spPr>
        <a:noFill/>
        <a:ln w="33769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91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До </a:t>
            </a:r>
            <a:r>
              <a:rPr lang="en-US" sz="1800" b="1" i="0" baseline="0" dirty="0" smtClean="0">
                <a:effectLst/>
              </a:rPr>
              <a:t>COVID-19</a:t>
            </a:r>
            <a:endParaRPr lang="ru-RU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Профессиональная общественность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0.74200000000000044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949224"/>
        <c:axId val="220332352"/>
      </c:barChart>
      <c:catAx>
        <c:axId val="176949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66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332352"/>
        <c:crosses val="autoZero"/>
        <c:auto val="1"/>
        <c:lblAlgn val="ctr"/>
        <c:lblOffset val="100"/>
        <c:noMultiLvlLbl val="0"/>
      </c:catAx>
      <c:valAx>
        <c:axId val="220332352"/>
        <c:scaling>
          <c:orientation val="minMax"/>
          <c:max val="1"/>
        </c:scaling>
        <c:delete val="0"/>
        <c:axPos val="l"/>
        <c:majorGridlines>
          <c:spPr>
            <a:ln w="1266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76949224"/>
        <c:crosses val="autoZero"/>
        <c:crossBetween val="between"/>
      </c:valAx>
      <c:spPr>
        <a:noFill/>
        <a:ln w="33769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91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Во время </a:t>
            </a:r>
            <a:r>
              <a:rPr lang="en-US" sz="1800" b="1" i="0" baseline="0" dirty="0" smtClean="0">
                <a:effectLst/>
              </a:rPr>
              <a:t>COVID-19</a:t>
            </a:r>
            <a:endParaRPr lang="ru-RU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0.74000000000000044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0.73400000000000043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292504"/>
        <c:axId val="219292896"/>
      </c:barChart>
      <c:catAx>
        <c:axId val="219292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66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292896"/>
        <c:crosses val="autoZero"/>
        <c:auto val="1"/>
        <c:lblAlgn val="ctr"/>
        <c:lblOffset val="100"/>
        <c:noMultiLvlLbl val="0"/>
      </c:catAx>
      <c:valAx>
        <c:axId val="219292896"/>
        <c:scaling>
          <c:orientation val="minMax"/>
          <c:max val="1"/>
          <c:min val="0"/>
        </c:scaling>
        <c:delete val="0"/>
        <c:axPos val="l"/>
        <c:majorGridlines>
          <c:spPr>
            <a:ln w="1266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219292504"/>
        <c:crosses val="autoZero"/>
        <c:crossBetween val="between"/>
      </c:valAx>
      <c:spPr>
        <a:noFill/>
        <a:ln w="33769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91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До </a:t>
            </a:r>
            <a:r>
              <a:rPr lang="en-US" sz="1800" b="1" i="0" baseline="0" dirty="0" smtClean="0">
                <a:effectLst/>
              </a:rPr>
              <a:t>COVID-19</a:t>
            </a:r>
            <a:endParaRPr lang="ru-RU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Профессиональная общественность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0.81699999999999995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295248"/>
        <c:axId val="219290936"/>
      </c:barChart>
      <c:catAx>
        <c:axId val="21929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66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290936"/>
        <c:crosses val="autoZero"/>
        <c:auto val="1"/>
        <c:lblAlgn val="ctr"/>
        <c:lblOffset val="100"/>
        <c:noMultiLvlLbl val="0"/>
      </c:catAx>
      <c:valAx>
        <c:axId val="219290936"/>
        <c:scaling>
          <c:orientation val="minMax"/>
          <c:max val="1"/>
        </c:scaling>
        <c:delete val="0"/>
        <c:axPos val="l"/>
        <c:majorGridlines>
          <c:spPr>
            <a:ln w="1266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219295248"/>
        <c:crosses val="autoZero"/>
        <c:crossBetween val="between"/>
      </c:valAx>
      <c:spPr>
        <a:noFill/>
        <a:ln w="33769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91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Во время </a:t>
            </a:r>
            <a:r>
              <a:rPr lang="en-US" sz="1800" b="1" i="0" baseline="0" dirty="0" smtClean="0">
                <a:effectLst/>
              </a:rPr>
              <a:t>COVID-19</a:t>
            </a:r>
            <a:endParaRPr lang="ru-RU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0.78100000000000003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1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Могу согласиться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0.74800000000000044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290152"/>
        <c:axId val="219296424"/>
      </c:barChart>
      <c:catAx>
        <c:axId val="219290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90"/>
            </a:pPr>
            <a:endParaRPr lang="ru-RU"/>
          </a:p>
        </c:txPr>
        <c:crossAx val="219296424"/>
        <c:crosses val="autoZero"/>
        <c:auto val="1"/>
        <c:lblAlgn val="ctr"/>
        <c:lblOffset val="100"/>
        <c:noMultiLvlLbl val="0"/>
      </c:catAx>
      <c:valAx>
        <c:axId val="219296424"/>
        <c:scaling>
          <c:orientation val="minMax"/>
          <c:max val="1"/>
          <c:min val="0"/>
        </c:scaling>
        <c:delete val="0"/>
        <c:axPos val="l"/>
        <c:majorGridlines>
          <c:spPr>
            <a:ln w="1266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219290152"/>
        <c:crosses val="autoZero"/>
        <c:crossBetween val="between"/>
      </c:valAx>
      <c:spPr>
        <a:noFill/>
        <a:ln w="33769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91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A4C158-2951-4775-8517-E1A651D1150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141AA2F-4549-41F0-AB42-22C604C84077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США</a:t>
          </a:r>
        </a:p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1995…2005</a:t>
          </a:r>
        </a:p>
        <a:p>
          <a:r>
            <a:rPr lang="ru-RU" sz="1900" b="1" dirty="0" smtClean="0">
              <a:latin typeface="Arial" pitchFamily="34" charset="0"/>
              <a:cs typeface="Arial" pitchFamily="34" charset="0"/>
            </a:rPr>
            <a:t>«Каждому ребенку -  по ноутбуку» </a:t>
          </a:r>
        </a:p>
        <a:p>
          <a:r>
            <a:rPr lang="ru-RU" sz="19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Николас</a:t>
          </a:r>
          <a:r>
            <a:rPr lang="ru-RU" sz="1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Негропонте</a:t>
          </a:r>
          <a:r>
            <a:rPr lang="ru-RU" sz="1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ru-RU" sz="1900" dirty="0">
            <a:solidFill>
              <a:schemeClr val="bg1"/>
            </a:solidFill>
          </a:endParaRPr>
        </a:p>
      </dgm:t>
    </dgm:pt>
    <dgm:pt modelId="{B3261D4E-607E-4570-A28E-8DD332261B58}" type="parTrans" cxnId="{194C9598-71B9-4018-92AA-6AD51C6AAF84}">
      <dgm:prSet/>
      <dgm:spPr/>
      <dgm:t>
        <a:bodyPr/>
        <a:lstStyle/>
        <a:p>
          <a:endParaRPr lang="ru-RU"/>
        </a:p>
      </dgm:t>
    </dgm:pt>
    <dgm:pt modelId="{A74586CA-443E-45C5-869C-4249E73BF962}" type="sibTrans" cxnId="{194C9598-71B9-4018-92AA-6AD51C6AAF84}">
      <dgm:prSet/>
      <dgm:spPr/>
      <dgm:t>
        <a:bodyPr/>
        <a:lstStyle/>
        <a:p>
          <a:endParaRPr lang="ru-RU"/>
        </a:p>
      </dgm:t>
    </dgm:pt>
    <dgm:pt modelId="{F79E36EB-9791-4114-9F95-A08E3F38B2EE}">
      <dgm:prSet phldrT="[Текст]" custT="1"/>
      <dgm:spPr/>
      <dgm:t>
        <a:bodyPr/>
        <a:lstStyle/>
        <a:p>
          <a:endParaRPr lang="ru-RU" sz="1600" dirty="0" smtClean="0"/>
        </a:p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ИНДИЯ</a:t>
          </a:r>
        </a:p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1999-20….</a:t>
          </a:r>
        </a:p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«Школа в облаке»</a:t>
          </a:r>
        </a:p>
        <a:p>
          <a:r>
            <a:rPr lang="ru-RU" sz="20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Сугата</a:t>
          </a:r>
          <a:endParaRPr lang="ru-RU" sz="20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r>
            <a: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Митра</a:t>
          </a:r>
        </a:p>
        <a:p>
          <a:endParaRPr lang="ru-RU" sz="1600" dirty="0"/>
        </a:p>
      </dgm:t>
    </dgm:pt>
    <dgm:pt modelId="{4283B7F3-1EE8-4035-BA5B-142AADB38EA4}" type="parTrans" cxnId="{903BFFBC-A57A-4F85-8B06-55BB814A381B}">
      <dgm:prSet/>
      <dgm:spPr/>
      <dgm:t>
        <a:bodyPr/>
        <a:lstStyle/>
        <a:p>
          <a:endParaRPr lang="ru-RU"/>
        </a:p>
      </dgm:t>
    </dgm:pt>
    <dgm:pt modelId="{32EF7703-871F-41CC-A66E-2B7BBE69DCDE}" type="sibTrans" cxnId="{903BFFBC-A57A-4F85-8B06-55BB814A381B}">
      <dgm:prSet/>
      <dgm:spPr/>
      <dgm:t>
        <a:bodyPr/>
        <a:lstStyle/>
        <a:p>
          <a:endParaRPr lang="ru-RU"/>
        </a:p>
      </dgm:t>
    </dgm:pt>
    <dgm:pt modelId="{526BA2B7-AF1F-4F3D-B945-4944085F8D4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Цифра – средство, </a:t>
          </a:r>
        </a:p>
        <a:p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цель -  отношения  </a:t>
          </a:r>
          <a:endParaRPr lang="ru-RU" sz="20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B1545FB6-5CDC-4C43-9BCB-3CAF14B6CA1C}" type="parTrans" cxnId="{CC5A28DF-C1E8-4848-B270-B01F4A702E9A}">
      <dgm:prSet/>
      <dgm:spPr/>
      <dgm:t>
        <a:bodyPr/>
        <a:lstStyle/>
        <a:p>
          <a:endParaRPr lang="ru-RU"/>
        </a:p>
      </dgm:t>
    </dgm:pt>
    <dgm:pt modelId="{A54B771E-E513-4FE0-B850-0A52CED88548}" type="sibTrans" cxnId="{CC5A28DF-C1E8-4848-B270-B01F4A702E9A}">
      <dgm:prSet/>
      <dgm:spPr/>
      <dgm:t>
        <a:bodyPr/>
        <a:lstStyle/>
        <a:p>
          <a:endParaRPr lang="ru-RU"/>
        </a:p>
      </dgm:t>
    </dgm:pt>
    <dgm:pt modelId="{F87C8BC3-8F4E-409F-983A-9052074D3EC6}">
      <dgm:prSet/>
      <dgm:spPr/>
      <dgm:t>
        <a:bodyPr/>
        <a:lstStyle/>
        <a:p>
          <a:endParaRPr lang="ru-RU"/>
        </a:p>
      </dgm:t>
    </dgm:pt>
    <dgm:pt modelId="{AD174A96-50D0-49B4-A568-C38405600323}" type="parTrans" cxnId="{C381FB43-6960-4132-B129-6B381E045C96}">
      <dgm:prSet/>
      <dgm:spPr/>
      <dgm:t>
        <a:bodyPr/>
        <a:lstStyle/>
        <a:p>
          <a:endParaRPr lang="ru-RU"/>
        </a:p>
      </dgm:t>
    </dgm:pt>
    <dgm:pt modelId="{6980FA6A-558A-450C-BD67-B6DB23CE1853}" type="sibTrans" cxnId="{C381FB43-6960-4132-B129-6B381E045C96}">
      <dgm:prSet/>
      <dgm:spPr/>
      <dgm:t>
        <a:bodyPr/>
        <a:lstStyle/>
        <a:p>
          <a:endParaRPr lang="ru-RU"/>
        </a:p>
      </dgm:t>
    </dgm:pt>
    <dgm:pt modelId="{6814C5CF-AF80-4CDC-8295-91297B21FEEF}" type="pres">
      <dgm:prSet presAssocID="{BDA4C158-2951-4775-8517-E1A651D11504}" presName="CompostProcess" presStyleCnt="0">
        <dgm:presLayoutVars>
          <dgm:dir/>
          <dgm:resizeHandles val="exact"/>
        </dgm:presLayoutVars>
      </dgm:prSet>
      <dgm:spPr/>
    </dgm:pt>
    <dgm:pt modelId="{B0813552-8724-44D6-93AC-DA42BBFF0906}" type="pres">
      <dgm:prSet presAssocID="{BDA4C158-2951-4775-8517-E1A651D11504}" presName="arrow" presStyleLbl="bgShp" presStyleIdx="0" presStyleCnt="1" custScaleX="115292"/>
      <dgm:spPr/>
    </dgm:pt>
    <dgm:pt modelId="{BB849C92-EDC7-4FF2-B19A-0CBDA4725B8A}" type="pres">
      <dgm:prSet presAssocID="{BDA4C158-2951-4775-8517-E1A651D11504}" presName="linearProcess" presStyleCnt="0"/>
      <dgm:spPr/>
    </dgm:pt>
    <dgm:pt modelId="{7EBAB83C-53B0-4B44-B7EF-B0634000E7BD}" type="pres">
      <dgm:prSet presAssocID="{4141AA2F-4549-41F0-AB42-22C604C84077}" presName="textNode" presStyleLbl="node1" presStyleIdx="0" presStyleCnt="4" custScaleY="12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24A11-0A73-4F7B-8C51-A33CF350A2A3}" type="pres">
      <dgm:prSet presAssocID="{A74586CA-443E-45C5-869C-4249E73BF962}" presName="sibTrans" presStyleCnt="0"/>
      <dgm:spPr/>
    </dgm:pt>
    <dgm:pt modelId="{BB2C4CD9-D7AD-4ABB-8331-76225B75FD0B}" type="pres">
      <dgm:prSet presAssocID="{F79E36EB-9791-4114-9F95-A08E3F38B2EE}" presName="textNode" presStyleLbl="node1" presStyleIdx="1" presStyleCnt="4" custScaleY="12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D73B3-6571-4566-8983-7CC440355AE0}" type="pres">
      <dgm:prSet presAssocID="{32EF7703-871F-41CC-A66E-2B7BBE69DCDE}" presName="sibTrans" presStyleCnt="0"/>
      <dgm:spPr/>
    </dgm:pt>
    <dgm:pt modelId="{1277F959-E9BE-4AF2-AE8E-DBAF320817A1}" type="pres">
      <dgm:prSet presAssocID="{F87C8BC3-8F4E-409F-983A-9052074D3EC6}" presName="textNode" presStyleLbl="node1" presStyleIdx="2" presStyleCnt="4" custScaleY="122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A3413-7B5D-4C6F-8B72-7332C637E2C1}" type="pres">
      <dgm:prSet presAssocID="{6980FA6A-558A-450C-BD67-B6DB23CE1853}" presName="sibTrans" presStyleCnt="0"/>
      <dgm:spPr/>
    </dgm:pt>
    <dgm:pt modelId="{28934008-EE98-47A5-BF72-6FB121C83E9B}" type="pres">
      <dgm:prSet presAssocID="{526BA2B7-AF1F-4F3D-B945-4944085F8D4D}" presName="textNode" presStyleLbl="node1" presStyleIdx="3" presStyleCnt="4" custScaleY="12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A28DF-C1E8-4848-B270-B01F4A702E9A}" srcId="{BDA4C158-2951-4775-8517-E1A651D11504}" destId="{526BA2B7-AF1F-4F3D-B945-4944085F8D4D}" srcOrd="3" destOrd="0" parTransId="{B1545FB6-5CDC-4C43-9BCB-3CAF14B6CA1C}" sibTransId="{A54B771E-E513-4FE0-B850-0A52CED88548}"/>
    <dgm:cxn modelId="{63B9A15B-5EA7-44CA-B211-C74AEE48D42A}" type="presOf" srcId="{4141AA2F-4549-41F0-AB42-22C604C84077}" destId="{7EBAB83C-53B0-4B44-B7EF-B0634000E7BD}" srcOrd="0" destOrd="0" presId="urn:microsoft.com/office/officeart/2005/8/layout/hProcess9"/>
    <dgm:cxn modelId="{52C2A3BD-5296-40CB-82FC-59D776457519}" type="presOf" srcId="{526BA2B7-AF1F-4F3D-B945-4944085F8D4D}" destId="{28934008-EE98-47A5-BF72-6FB121C83E9B}" srcOrd="0" destOrd="0" presId="urn:microsoft.com/office/officeart/2005/8/layout/hProcess9"/>
    <dgm:cxn modelId="{194C9598-71B9-4018-92AA-6AD51C6AAF84}" srcId="{BDA4C158-2951-4775-8517-E1A651D11504}" destId="{4141AA2F-4549-41F0-AB42-22C604C84077}" srcOrd="0" destOrd="0" parTransId="{B3261D4E-607E-4570-A28E-8DD332261B58}" sibTransId="{A74586CA-443E-45C5-869C-4249E73BF962}"/>
    <dgm:cxn modelId="{0AB55334-77F2-4A25-A849-3E7BF937E13A}" type="presOf" srcId="{F87C8BC3-8F4E-409F-983A-9052074D3EC6}" destId="{1277F959-E9BE-4AF2-AE8E-DBAF320817A1}" srcOrd="0" destOrd="0" presId="urn:microsoft.com/office/officeart/2005/8/layout/hProcess9"/>
    <dgm:cxn modelId="{9B0CF5C0-FFAC-4455-A073-4F7C007287A2}" type="presOf" srcId="{F79E36EB-9791-4114-9F95-A08E3F38B2EE}" destId="{BB2C4CD9-D7AD-4ABB-8331-76225B75FD0B}" srcOrd="0" destOrd="0" presId="urn:microsoft.com/office/officeart/2005/8/layout/hProcess9"/>
    <dgm:cxn modelId="{903BFFBC-A57A-4F85-8B06-55BB814A381B}" srcId="{BDA4C158-2951-4775-8517-E1A651D11504}" destId="{F79E36EB-9791-4114-9F95-A08E3F38B2EE}" srcOrd="1" destOrd="0" parTransId="{4283B7F3-1EE8-4035-BA5B-142AADB38EA4}" sibTransId="{32EF7703-871F-41CC-A66E-2B7BBE69DCDE}"/>
    <dgm:cxn modelId="{C381FB43-6960-4132-B129-6B381E045C96}" srcId="{BDA4C158-2951-4775-8517-E1A651D11504}" destId="{F87C8BC3-8F4E-409F-983A-9052074D3EC6}" srcOrd="2" destOrd="0" parTransId="{AD174A96-50D0-49B4-A568-C38405600323}" sibTransId="{6980FA6A-558A-450C-BD67-B6DB23CE1853}"/>
    <dgm:cxn modelId="{D403DF2A-F895-4697-B9ED-E6887B1B6228}" type="presOf" srcId="{BDA4C158-2951-4775-8517-E1A651D11504}" destId="{6814C5CF-AF80-4CDC-8295-91297B21FEEF}" srcOrd="0" destOrd="0" presId="urn:microsoft.com/office/officeart/2005/8/layout/hProcess9"/>
    <dgm:cxn modelId="{41ED123E-4EF7-4C6E-AA1F-A663248130FE}" type="presParOf" srcId="{6814C5CF-AF80-4CDC-8295-91297B21FEEF}" destId="{B0813552-8724-44D6-93AC-DA42BBFF0906}" srcOrd="0" destOrd="0" presId="urn:microsoft.com/office/officeart/2005/8/layout/hProcess9"/>
    <dgm:cxn modelId="{E8EF4AF6-D317-4DCD-8B37-CA1972FCF414}" type="presParOf" srcId="{6814C5CF-AF80-4CDC-8295-91297B21FEEF}" destId="{BB849C92-EDC7-4FF2-B19A-0CBDA4725B8A}" srcOrd="1" destOrd="0" presId="urn:microsoft.com/office/officeart/2005/8/layout/hProcess9"/>
    <dgm:cxn modelId="{DCCE54B2-101C-45F2-BD58-4F029BB38371}" type="presParOf" srcId="{BB849C92-EDC7-4FF2-B19A-0CBDA4725B8A}" destId="{7EBAB83C-53B0-4B44-B7EF-B0634000E7BD}" srcOrd="0" destOrd="0" presId="urn:microsoft.com/office/officeart/2005/8/layout/hProcess9"/>
    <dgm:cxn modelId="{7EB34BFE-6747-4734-AA89-1656B63418CD}" type="presParOf" srcId="{BB849C92-EDC7-4FF2-B19A-0CBDA4725B8A}" destId="{D4424A11-0A73-4F7B-8C51-A33CF350A2A3}" srcOrd="1" destOrd="0" presId="urn:microsoft.com/office/officeart/2005/8/layout/hProcess9"/>
    <dgm:cxn modelId="{4F44BF07-9687-4D1B-8586-C3A9BFDDD489}" type="presParOf" srcId="{BB849C92-EDC7-4FF2-B19A-0CBDA4725B8A}" destId="{BB2C4CD9-D7AD-4ABB-8331-76225B75FD0B}" srcOrd="2" destOrd="0" presId="urn:microsoft.com/office/officeart/2005/8/layout/hProcess9"/>
    <dgm:cxn modelId="{74A0C830-5A14-41B2-8E9B-84197359BE9B}" type="presParOf" srcId="{BB849C92-EDC7-4FF2-B19A-0CBDA4725B8A}" destId="{8E4D73B3-6571-4566-8983-7CC440355AE0}" srcOrd="3" destOrd="0" presId="urn:microsoft.com/office/officeart/2005/8/layout/hProcess9"/>
    <dgm:cxn modelId="{60876FAB-99D5-4203-AC9F-8B00D1684A6C}" type="presParOf" srcId="{BB849C92-EDC7-4FF2-B19A-0CBDA4725B8A}" destId="{1277F959-E9BE-4AF2-AE8E-DBAF320817A1}" srcOrd="4" destOrd="0" presId="urn:microsoft.com/office/officeart/2005/8/layout/hProcess9"/>
    <dgm:cxn modelId="{A210418B-4EF4-427A-92B1-ABEDB6C1AC69}" type="presParOf" srcId="{BB849C92-EDC7-4FF2-B19A-0CBDA4725B8A}" destId="{F9FA3413-7B5D-4C6F-8B72-7332C637E2C1}" srcOrd="5" destOrd="0" presId="urn:microsoft.com/office/officeart/2005/8/layout/hProcess9"/>
    <dgm:cxn modelId="{A2751688-9132-4786-9E84-530890AA019F}" type="presParOf" srcId="{BB849C92-EDC7-4FF2-B19A-0CBDA4725B8A}" destId="{28934008-EE98-47A5-BF72-6FB121C83E9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D8403F-A323-428B-8552-08D5E9E5BDC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C17DA0-372F-4DBC-BA5F-02633A8ADA78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Технократы:</a:t>
          </a:r>
        </a:p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 человек – машина-цифра 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B9A1D898-FF95-424C-B39F-D587F1B5B487}" type="parTrans" cxnId="{5AC5EA60-32AB-4B96-9A24-89C3AD6A7A2F}">
      <dgm:prSet/>
      <dgm:spPr/>
      <dgm:t>
        <a:bodyPr/>
        <a:lstStyle/>
        <a:p>
          <a:endParaRPr lang="ru-RU"/>
        </a:p>
      </dgm:t>
    </dgm:pt>
    <dgm:pt modelId="{E82A05EA-FECA-4010-972F-96E5935AF1DD}" type="sibTrans" cxnId="{5AC5EA60-32AB-4B96-9A24-89C3AD6A7A2F}">
      <dgm:prSet/>
      <dgm:spPr/>
      <dgm:t>
        <a:bodyPr/>
        <a:lstStyle/>
        <a:p>
          <a:endParaRPr lang="ru-RU"/>
        </a:p>
      </dgm:t>
    </dgm:pt>
    <dgm:pt modelId="{36CDE699-364D-446C-BC05-2DBBBE63B6E7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Гуманисты: </a:t>
          </a:r>
        </a:p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человек –цифра- человек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B9D7E316-7C89-4C6F-998F-30BBE4115CD3}" type="parTrans" cxnId="{82118B6F-34F3-4D01-8AA1-578875D1B5E5}">
      <dgm:prSet/>
      <dgm:spPr/>
      <dgm:t>
        <a:bodyPr/>
        <a:lstStyle/>
        <a:p>
          <a:endParaRPr lang="ru-RU"/>
        </a:p>
      </dgm:t>
    </dgm:pt>
    <dgm:pt modelId="{5EBA6419-A85F-4C28-8FF2-5CDB6E36A51D}" type="sibTrans" cxnId="{82118B6F-34F3-4D01-8AA1-578875D1B5E5}">
      <dgm:prSet/>
      <dgm:spPr/>
      <dgm:t>
        <a:bodyPr/>
        <a:lstStyle/>
        <a:p>
          <a:endParaRPr lang="ru-RU"/>
        </a:p>
      </dgm:t>
    </dgm:pt>
    <dgm:pt modelId="{FBA6A214-BF78-46A9-9D19-A5CBB95FE3A9}" type="pres">
      <dgm:prSet presAssocID="{05D8403F-A323-428B-8552-08D5E9E5BD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28FF5E-ADB6-4B00-8908-7B73D42F28D9}" type="pres">
      <dgm:prSet presAssocID="{9AC17DA0-372F-4DBC-BA5F-02633A8ADA78}" presName="arrow" presStyleLbl="node1" presStyleIdx="0" presStyleCnt="2" custScaleX="79056" custRadScaleRad="104658" custRadScaleInc="9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455DF-DAF6-4398-B49C-882E93D8D9F0}" type="pres">
      <dgm:prSet presAssocID="{36CDE699-364D-446C-BC05-2DBBBE63B6E7}" presName="arrow" presStyleLbl="node1" presStyleIdx="1" presStyleCnt="2" custScaleX="76888" custScaleY="106481" custRadScaleRad="104425" custRadScaleInc="-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21F8B5-E78A-4DF5-88B6-5E8274FC58DC}" type="presOf" srcId="{36CDE699-364D-446C-BC05-2DBBBE63B6E7}" destId="{D7D455DF-DAF6-4398-B49C-882E93D8D9F0}" srcOrd="0" destOrd="0" presId="urn:microsoft.com/office/officeart/2005/8/layout/arrow5"/>
    <dgm:cxn modelId="{19301729-4BAA-4764-B4D4-19FF8C71F887}" type="presOf" srcId="{05D8403F-A323-428B-8552-08D5E9E5BDCE}" destId="{FBA6A214-BF78-46A9-9D19-A5CBB95FE3A9}" srcOrd="0" destOrd="0" presId="urn:microsoft.com/office/officeart/2005/8/layout/arrow5"/>
    <dgm:cxn modelId="{5AC5EA60-32AB-4B96-9A24-89C3AD6A7A2F}" srcId="{05D8403F-A323-428B-8552-08D5E9E5BDCE}" destId="{9AC17DA0-372F-4DBC-BA5F-02633A8ADA78}" srcOrd="0" destOrd="0" parTransId="{B9A1D898-FF95-424C-B39F-D587F1B5B487}" sibTransId="{E82A05EA-FECA-4010-972F-96E5935AF1DD}"/>
    <dgm:cxn modelId="{82118B6F-34F3-4D01-8AA1-578875D1B5E5}" srcId="{05D8403F-A323-428B-8552-08D5E9E5BDCE}" destId="{36CDE699-364D-446C-BC05-2DBBBE63B6E7}" srcOrd="1" destOrd="0" parTransId="{B9D7E316-7C89-4C6F-998F-30BBE4115CD3}" sibTransId="{5EBA6419-A85F-4C28-8FF2-5CDB6E36A51D}"/>
    <dgm:cxn modelId="{0E26029F-1D56-44ED-AE98-E5037AF37AE5}" type="presOf" srcId="{9AC17DA0-372F-4DBC-BA5F-02633A8ADA78}" destId="{DD28FF5E-ADB6-4B00-8908-7B73D42F28D9}" srcOrd="0" destOrd="0" presId="urn:microsoft.com/office/officeart/2005/8/layout/arrow5"/>
    <dgm:cxn modelId="{CD73B536-9F09-4DF3-AA92-FA3139FF631A}" type="presParOf" srcId="{FBA6A214-BF78-46A9-9D19-A5CBB95FE3A9}" destId="{DD28FF5E-ADB6-4B00-8908-7B73D42F28D9}" srcOrd="0" destOrd="0" presId="urn:microsoft.com/office/officeart/2005/8/layout/arrow5"/>
    <dgm:cxn modelId="{B963A6E5-AD7C-4A80-9C84-ACA5EDA6B009}" type="presParOf" srcId="{FBA6A214-BF78-46A9-9D19-A5CBB95FE3A9}" destId="{D7D455DF-DAF6-4398-B49C-882E93D8D9F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41C2C7-8DC9-4F46-8BF5-51700F7ADBF3}" type="doc">
      <dgm:prSet loTypeId="urn:microsoft.com/office/officeart/2005/8/layout/hProcess7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A2F914-FAB0-4E0A-8386-E0A72ED430B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2"/>
              </a:solidFill>
            </a:rPr>
            <a:t>КОНСЕРВАТИВНЫЙ</a:t>
          </a:r>
          <a:endParaRPr lang="ru-RU" sz="1800" b="1" dirty="0">
            <a:solidFill>
              <a:schemeClr val="bg2"/>
            </a:solidFill>
          </a:endParaRPr>
        </a:p>
      </dgm:t>
    </dgm:pt>
    <dgm:pt modelId="{934E964B-2AF0-4508-A609-1CA60D272812}" type="parTrans" cxnId="{605433D9-AFF7-4E89-8F90-7D613C2D0C27}">
      <dgm:prSet/>
      <dgm:spPr/>
      <dgm:t>
        <a:bodyPr/>
        <a:lstStyle/>
        <a:p>
          <a:endParaRPr lang="ru-RU"/>
        </a:p>
      </dgm:t>
    </dgm:pt>
    <dgm:pt modelId="{3F113D91-0B2E-4DFE-9B98-314B61E922D3}" type="sibTrans" cxnId="{605433D9-AFF7-4E89-8F90-7D613C2D0C27}">
      <dgm:prSet/>
      <dgm:spPr/>
      <dgm:t>
        <a:bodyPr/>
        <a:lstStyle/>
        <a:p>
          <a:endParaRPr lang="ru-RU"/>
        </a:p>
      </dgm:t>
    </dgm:pt>
    <dgm:pt modelId="{85B85E41-0ADE-478C-8B4F-0E55D17841A0}">
      <dgm:prSet phldrT="[Текст]" custT="1"/>
      <dgm:spPr/>
      <dgm:t>
        <a:bodyPr/>
        <a:lstStyle/>
        <a:p>
          <a:r>
            <a:rPr lang="ru-RU" sz="2000" dirty="0" smtClean="0"/>
            <a:t>Цифровые решения- сверху, усиливается контроль, поддерживается однообразие учебных материалов и методических решений </a:t>
          </a:r>
        </a:p>
        <a:p>
          <a:r>
            <a:rPr lang="ru-RU" sz="2000" b="1" dirty="0" smtClean="0">
              <a:solidFill>
                <a:schemeClr val="bg2"/>
              </a:solidFill>
            </a:rPr>
            <a:t>ЦТ- для контроля</a:t>
          </a:r>
          <a:endParaRPr lang="ru-RU" sz="2000" b="1" dirty="0">
            <a:solidFill>
              <a:schemeClr val="bg2"/>
            </a:solidFill>
          </a:endParaRPr>
        </a:p>
      </dgm:t>
    </dgm:pt>
    <dgm:pt modelId="{42F10993-949E-4619-9F35-5CE021949A04}" type="parTrans" cxnId="{BE12BC39-AB83-42F6-AB66-BC5CB63250A4}">
      <dgm:prSet/>
      <dgm:spPr/>
      <dgm:t>
        <a:bodyPr/>
        <a:lstStyle/>
        <a:p>
          <a:endParaRPr lang="ru-RU"/>
        </a:p>
      </dgm:t>
    </dgm:pt>
    <dgm:pt modelId="{40E5315B-9DBE-4267-8B35-24272D64D247}" type="sibTrans" cxnId="{BE12BC39-AB83-42F6-AB66-BC5CB63250A4}">
      <dgm:prSet/>
      <dgm:spPr/>
      <dgm:t>
        <a:bodyPr/>
        <a:lstStyle/>
        <a:p>
          <a:endParaRPr lang="ru-RU"/>
        </a:p>
      </dgm:t>
    </dgm:pt>
    <dgm:pt modelId="{72C6658E-2D2B-4583-A0F0-A7B0D094408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РАСПРЕДЕЛЕННЫЙ</a:t>
          </a:r>
          <a:endParaRPr lang="ru-RU" sz="2000" b="1" dirty="0">
            <a:solidFill>
              <a:schemeClr val="bg2"/>
            </a:solidFill>
          </a:endParaRPr>
        </a:p>
      </dgm:t>
    </dgm:pt>
    <dgm:pt modelId="{3151C49A-DF17-4C5A-8686-047BA69122A2}" type="parTrans" cxnId="{62D17228-18BB-47A8-AEB6-D781EFCA5FD0}">
      <dgm:prSet/>
      <dgm:spPr/>
      <dgm:t>
        <a:bodyPr/>
        <a:lstStyle/>
        <a:p>
          <a:endParaRPr lang="ru-RU"/>
        </a:p>
      </dgm:t>
    </dgm:pt>
    <dgm:pt modelId="{52A74391-3A6D-477E-A924-2C0FEB82106F}" type="sibTrans" cxnId="{62D17228-18BB-47A8-AEB6-D781EFCA5FD0}">
      <dgm:prSet/>
      <dgm:spPr/>
      <dgm:t>
        <a:bodyPr/>
        <a:lstStyle/>
        <a:p>
          <a:endParaRPr lang="ru-RU"/>
        </a:p>
      </dgm:t>
    </dgm:pt>
    <dgm:pt modelId="{96BC7B75-4280-43E1-AB2D-4B8D4DD6ECB3}">
      <dgm:prSet phldrT="[Текст]" custT="1"/>
      <dgm:spPr/>
      <dgm:t>
        <a:bodyPr/>
        <a:lstStyle/>
        <a:p>
          <a:r>
            <a:rPr lang="ru-RU" sz="2000" dirty="0" smtClean="0"/>
            <a:t>Базовая роль  </a:t>
          </a:r>
          <a:r>
            <a:rPr lang="ru-RU" sz="2000" dirty="0" err="1" smtClean="0"/>
            <a:t>расконсервации</a:t>
          </a:r>
          <a:r>
            <a:rPr lang="ru-RU" sz="2000" dirty="0" smtClean="0"/>
            <a:t>» – сетевые образовательные сервисы за пределами реальной школы  </a:t>
          </a:r>
        </a:p>
        <a:p>
          <a:r>
            <a:rPr lang="ru-RU" sz="2000" dirty="0" smtClean="0"/>
            <a:t>+ дополнительное образование </a:t>
          </a:r>
        </a:p>
        <a:p>
          <a:r>
            <a:rPr lang="ru-RU" sz="2000" b="1" dirty="0" smtClean="0">
              <a:solidFill>
                <a:schemeClr val="bg2"/>
              </a:solidFill>
            </a:rPr>
            <a:t>ЦТ- для сетевой связки</a:t>
          </a:r>
          <a:endParaRPr lang="ru-RU" sz="2000" b="1" dirty="0">
            <a:solidFill>
              <a:schemeClr val="bg2"/>
            </a:solidFill>
          </a:endParaRPr>
        </a:p>
      </dgm:t>
    </dgm:pt>
    <dgm:pt modelId="{50BAFA27-D953-4D25-8297-7CD585C283D5}" type="parTrans" cxnId="{F7923F96-9019-4B79-98D1-3EA6EAAC4063}">
      <dgm:prSet/>
      <dgm:spPr/>
      <dgm:t>
        <a:bodyPr/>
        <a:lstStyle/>
        <a:p>
          <a:endParaRPr lang="ru-RU"/>
        </a:p>
      </dgm:t>
    </dgm:pt>
    <dgm:pt modelId="{EEBEF7DD-B0AC-4841-A5ED-EFD214BAE344}" type="sibTrans" cxnId="{F7923F96-9019-4B79-98D1-3EA6EAAC4063}">
      <dgm:prSet/>
      <dgm:spPr/>
      <dgm:t>
        <a:bodyPr/>
        <a:lstStyle/>
        <a:p>
          <a:endParaRPr lang="ru-RU"/>
        </a:p>
      </dgm:t>
    </dgm:pt>
    <dgm:pt modelId="{44048257-3F79-462C-99F1-172186ACB8A2}">
      <dgm:prSet phldrT="[Текст]"/>
      <dgm:spPr/>
      <dgm:t>
        <a:bodyPr/>
        <a:lstStyle/>
        <a:p>
          <a:r>
            <a:rPr lang="ru-RU" b="1" dirty="0" smtClean="0">
              <a:solidFill>
                <a:schemeClr val="bg2"/>
              </a:solidFill>
            </a:rPr>
            <a:t>ТРАНСФОРМАЦИОННЫЙ</a:t>
          </a:r>
          <a:endParaRPr lang="ru-RU" b="1" dirty="0">
            <a:solidFill>
              <a:schemeClr val="bg2"/>
            </a:solidFill>
          </a:endParaRPr>
        </a:p>
      </dgm:t>
    </dgm:pt>
    <dgm:pt modelId="{B3999067-12D7-47EB-8B2C-0C6DCCD1AEE5}" type="parTrans" cxnId="{CC375E02-AD5F-498C-B198-7BBF94A814F6}">
      <dgm:prSet/>
      <dgm:spPr/>
      <dgm:t>
        <a:bodyPr/>
        <a:lstStyle/>
        <a:p>
          <a:endParaRPr lang="ru-RU"/>
        </a:p>
      </dgm:t>
    </dgm:pt>
    <dgm:pt modelId="{4EB1F049-C8DD-4977-909E-150A74313E27}" type="sibTrans" cxnId="{CC375E02-AD5F-498C-B198-7BBF94A814F6}">
      <dgm:prSet/>
      <dgm:spPr/>
      <dgm:t>
        <a:bodyPr/>
        <a:lstStyle/>
        <a:p>
          <a:endParaRPr lang="ru-RU"/>
        </a:p>
      </dgm:t>
    </dgm:pt>
    <dgm:pt modelId="{AB7565C1-589D-49F3-B7FA-0FDD9E65B0D6}">
      <dgm:prSet phldrT="[Текст]" custT="1"/>
      <dgm:spPr/>
      <dgm:t>
        <a:bodyPr/>
        <a:lstStyle/>
        <a:p>
          <a:r>
            <a:rPr lang="ru-RU" sz="2000" dirty="0" smtClean="0"/>
            <a:t>Школа -  культурно- образовательный центр непрерывного  ПЕРСОНА-</a:t>
          </a:r>
        </a:p>
        <a:p>
          <a:r>
            <a:rPr lang="ru-RU" sz="2000" dirty="0" smtClean="0"/>
            <a:t>ЛИЗИРОВАННОГО образования </a:t>
          </a:r>
        </a:p>
        <a:p>
          <a:r>
            <a:rPr lang="ru-RU" sz="2000" b="1" dirty="0" smtClean="0">
              <a:solidFill>
                <a:schemeClr val="bg2"/>
              </a:solidFill>
            </a:rPr>
            <a:t>ЦТ- для преодоления формализма</a:t>
          </a:r>
          <a:endParaRPr lang="ru-RU" sz="2000" b="1" dirty="0">
            <a:solidFill>
              <a:schemeClr val="bg2"/>
            </a:solidFill>
          </a:endParaRPr>
        </a:p>
      </dgm:t>
    </dgm:pt>
    <dgm:pt modelId="{6DC8B707-7AC9-428D-84BD-0382D4E8B7E3}" type="parTrans" cxnId="{789E2D37-512B-4A13-B375-000E5E09E07E}">
      <dgm:prSet/>
      <dgm:spPr/>
      <dgm:t>
        <a:bodyPr/>
        <a:lstStyle/>
        <a:p>
          <a:endParaRPr lang="ru-RU"/>
        </a:p>
      </dgm:t>
    </dgm:pt>
    <dgm:pt modelId="{61826F99-7C48-4CEE-B484-2F8E229DDB15}" type="sibTrans" cxnId="{789E2D37-512B-4A13-B375-000E5E09E07E}">
      <dgm:prSet/>
      <dgm:spPr/>
      <dgm:t>
        <a:bodyPr/>
        <a:lstStyle/>
        <a:p>
          <a:endParaRPr lang="ru-RU"/>
        </a:p>
      </dgm:t>
    </dgm:pt>
    <dgm:pt modelId="{4E95970D-CAF4-40D5-A1FE-529DA80F5BE8}" type="pres">
      <dgm:prSet presAssocID="{F741C2C7-8DC9-4F46-8BF5-51700F7ADB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91A817-1723-46B8-AC72-49651717C08D}" type="pres">
      <dgm:prSet presAssocID="{3CA2F914-FAB0-4E0A-8386-E0A72ED430BE}" presName="compositeNode" presStyleCnt="0">
        <dgm:presLayoutVars>
          <dgm:bulletEnabled val="1"/>
        </dgm:presLayoutVars>
      </dgm:prSet>
      <dgm:spPr/>
    </dgm:pt>
    <dgm:pt modelId="{91D4FF93-F994-4291-B192-9928C6BA4EAE}" type="pres">
      <dgm:prSet presAssocID="{3CA2F914-FAB0-4E0A-8386-E0A72ED430BE}" presName="bgRect" presStyleLbl="node1" presStyleIdx="0" presStyleCnt="3" custScaleY="132575"/>
      <dgm:spPr/>
      <dgm:t>
        <a:bodyPr/>
        <a:lstStyle/>
        <a:p>
          <a:endParaRPr lang="ru-RU"/>
        </a:p>
      </dgm:t>
    </dgm:pt>
    <dgm:pt modelId="{707E025E-0E1C-4F0A-A67C-20FF7166A93A}" type="pres">
      <dgm:prSet presAssocID="{3CA2F914-FAB0-4E0A-8386-E0A72ED430B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CB1D9-533A-46F3-9DE8-C3D805B77F17}" type="pres">
      <dgm:prSet presAssocID="{3CA2F914-FAB0-4E0A-8386-E0A72ED430B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6EDD8-741E-4451-8CAF-D1045156A8D5}" type="pres">
      <dgm:prSet presAssocID="{3F113D91-0B2E-4DFE-9B98-314B61E922D3}" presName="hSp" presStyleCnt="0"/>
      <dgm:spPr/>
    </dgm:pt>
    <dgm:pt modelId="{3EAD3C0D-DAD7-46B1-AEB2-5C6C1A3D15A0}" type="pres">
      <dgm:prSet presAssocID="{3F113D91-0B2E-4DFE-9B98-314B61E922D3}" presName="vProcSp" presStyleCnt="0"/>
      <dgm:spPr/>
    </dgm:pt>
    <dgm:pt modelId="{C372939E-07A3-4A18-9830-829B057E183A}" type="pres">
      <dgm:prSet presAssocID="{3F113D91-0B2E-4DFE-9B98-314B61E922D3}" presName="vSp1" presStyleCnt="0"/>
      <dgm:spPr/>
    </dgm:pt>
    <dgm:pt modelId="{5DA152AD-9ACE-4F6A-8447-69E1C890CCA4}" type="pres">
      <dgm:prSet presAssocID="{3F113D91-0B2E-4DFE-9B98-314B61E922D3}" presName="simulatedConn" presStyleLbl="solidFgAcc1" presStyleIdx="0" presStyleCnt="2" custLinFactY="108227" custLinFactNeighborX="-14038" custLinFactNeighborY="200000"/>
      <dgm:spPr/>
    </dgm:pt>
    <dgm:pt modelId="{B9532CD6-CDD6-46D8-93CC-FAF370423C03}" type="pres">
      <dgm:prSet presAssocID="{3F113D91-0B2E-4DFE-9B98-314B61E922D3}" presName="vSp2" presStyleCnt="0"/>
      <dgm:spPr/>
    </dgm:pt>
    <dgm:pt modelId="{DD9288A0-2984-4113-AE9A-7FBE5B0D1696}" type="pres">
      <dgm:prSet presAssocID="{3F113D91-0B2E-4DFE-9B98-314B61E922D3}" presName="sibTrans" presStyleCnt="0"/>
      <dgm:spPr/>
    </dgm:pt>
    <dgm:pt modelId="{253B304E-B7E3-4F5F-9E5B-A37E84DA1968}" type="pres">
      <dgm:prSet presAssocID="{72C6658E-2D2B-4583-A0F0-A7B0D094408A}" presName="compositeNode" presStyleCnt="0">
        <dgm:presLayoutVars>
          <dgm:bulletEnabled val="1"/>
        </dgm:presLayoutVars>
      </dgm:prSet>
      <dgm:spPr/>
    </dgm:pt>
    <dgm:pt modelId="{CD87A6CC-3C86-47FE-BA49-C705AD3D70E3}" type="pres">
      <dgm:prSet presAssocID="{72C6658E-2D2B-4583-A0F0-A7B0D094408A}" presName="bgRect" presStyleLbl="node1" presStyleIdx="1" presStyleCnt="3" custScaleY="134198"/>
      <dgm:spPr/>
      <dgm:t>
        <a:bodyPr/>
        <a:lstStyle/>
        <a:p>
          <a:endParaRPr lang="ru-RU"/>
        </a:p>
      </dgm:t>
    </dgm:pt>
    <dgm:pt modelId="{99F9D90F-3516-4C21-9ADC-A967ABDC5032}" type="pres">
      <dgm:prSet presAssocID="{72C6658E-2D2B-4583-A0F0-A7B0D094408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33D2B-1B13-4636-9BA8-0F95BE6428DF}" type="pres">
      <dgm:prSet presAssocID="{72C6658E-2D2B-4583-A0F0-A7B0D094408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0804F-24C0-4505-9A9F-6FDAA2A51300}" type="pres">
      <dgm:prSet presAssocID="{52A74391-3A6D-477E-A924-2C0FEB82106F}" presName="hSp" presStyleCnt="0"/>
      <dgm:spPr/>
    </dgm:pt>
    <dgm:pt modelId="{B1C9A7C9-CF5E-449C-A0E0-035741973E9D}" type="pres">
      <dgm:prSet presAssocID="{52A74391-3A6D-477E-A924-2C0FEB82106F}" presName="vProcSp" presStyleCnt="0"/>
      <dgm:spPr/>
    </dgm:pt>
    <dgm:pt modelId="{6A615A63-57E9-4753-8652-84D23F1D9EBD}" type="pres">
      <dgm:prSet presAssocID="{52A74391-3A6D-477E-A924-2C0FEB82106F}" presName="vSp1" presStyleCnt="0"/>
      <dgm:spPr/>
    </dgm:pt>
    <dgm:pt modelId="{0C3F5770-6E9B-4E7C-876C-DA3549A0CF00}" type="pres">
      <dgm:prSet presAssocID="{52A74391-3A6D-477E-A924-2C0FEB82106F}" presName="simulatedConn" presStyleLbl="solidFgAcc1" presStyleIdx="1" presStyleCnt="2" custLinFactY="108227" custLinFactNeighborX="-5516" custLinFactNeighborY="200000"/>
      <dgm:spPr/>
    </dgm:pt>
    <dgm:pt modelId="{B22214AF-EDFD-4396-A97F-0BEA493D1D99}" type="pres">
      <dgm:prSet presAssocID="{52A74391-3A6D-477E-A924-2C0FEB82106F}" presName="vSp2" presStyleCnt="0"/>
      <dgm:spPr/>
    </dgm:pt>
    <dgm:pt modelId="{CB0EDB36-BAF3-4DFE-AE61-111B01CD23B0}" type="pres">
      <dgm:prSet presAssocID="{52A74391-3A6D-477E-A924-2C0FEB82106F}" presName="sibTrans" presStyleCnt="0"/>
      <dgm:spPr/>
    </dgm:pt>
    <dgm:pt modelId="{F8468ED7-46F3-4507-AE41-C42AB1EE8953}" type="pres">
      <dgm:prSet presAssocID="{44048257-3F79-462C-99F1-172186ACB8A2}" presName="compositeNode" presStyleCnt="0">
        <dgm:presLayoutVars>
          <dgm:bulletEnabled val="1"/>
        </dgm:presLayoutVars>
      </dgm:prSet>
      <dgm:spPr/>
    </dgm:pt>
    <dgm:pt modelId="{360FC835-A376-4E42-9B29-FA80D825F2F8}" type="pres">
      <dgm:prSet presAssocID="{44048257-3F79-462C-99F1-172186ACB8A2}" presName="bgRect" presStyleLbl="node1" presStyleIdx="2" presStyleCnt="3" custScaleY="134198"/>
      <dgm:spPr/>
      <dgm:t>
        <a:bodyPr/>
        <a:lstStyle/>
        <a:p>
          <a:endParaRPr lang="ru-RU"/>
        </a:p>
      </dgm:t>
    </dgm:pt>
    <dgm:pt modelId="{46A268DE-9EC0-422B-A2C4-0D876695C038}" type="pres">
      <dgm:prSet presAssocID="{44048257-3F79-462C-99F1-172186ACB8A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BF912-FF32-4A1D-9093-93ED648EF649}" type="pres">
      <dgm:prSet presAssocID="{44048257-3F79-462C-99F1-172186ACB8A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191C5B-6194-4E2C-A780-3415BCA496AF}" type="presOf" srcId="{F741C2C7-8DC9-4F46-8BF5-51700F7ADBF3}" destId="{4E95970D-CAF4-40D5-A1FE-529DA80F5BE8}" srcOrd="0" destOrd="0" presId="urn:microsoft.com/office/officeart/2005/8/layout/hProcess7#1"/>
    <dgm:cxn modelId="{4EE3BC33-A42F-48FE-B586-F9706B7BE483}" type="presOf" srcId="{85B85E41-0ADE-478C-8B4F-0E55D17841A0}" destId="{DAACB1D9-533A-46F3-9DE8-C3D805B77F17}" srcOrd="0" destOrd="0" presId="urn:microsoft.com/office/officeart/2005/8/layout/hProcess7#1"/>
    <dgm:cxn modelId="{F7923F96-9019-4B79-98D1-3EA6EAAC4063}" srcId="{72C6658E-2D2B-4583-A0F0-A7B0D094408A}" destId="{96BC7B75-4280-43E1-AB2D-4B8D4DD6ECB3}" srcOrd="0" destOrd="0" parTransId="{50BAFA27-D953-4D25-8297-7CD585C283D5}" sibTransId="{EEBEF7DD-B0AC-4841-A5ED-EFD214BAE344}"/>
    <dgm:cxn modelId="{82186F92-6276-40B9-AC2B-D641A733858D}" type="presOf" srcId="{72C6658E-2D2B-4583-A0F0-A7B0D094408A}" destId="{CD87A6CC-3C86-47FE-BA49-C705AD3D70E3}" srcOrd="0" destOrd="0" presId="urn:microsoft.com/office/officeart/2005/8/layout/hProcess7#1"/>
    <dgm:cxn modelId="{ED6AF9B3-AE72-446E-BF3C-222F6B9CD4B9}" type="presOf" srcId="{3CA2F914-FAB0-4E0A-8386-E0A72ED430BE}" destId="{707E025E-0E1C-4F0A-A67C-20FF7166A93A}" srcOrd="1" destOrd="0" presId="urn:microsoft.com/office/officeart/2005/8/layout/hProcess7#1"/>
    <dgm:cxn modelId="{B5E6FA62-8DA2-4EAD-8806-E88CDD9872E7}" type="presOf" srcId="{3CA2F914-FAB0-4E0A-8386-E0A72ED430BE}" destId="{91D4FF93-F994-4291-B192-9928C6BA4EAE}" srcOrd="0" destOrd="0" presId="urn:microsoft.com/office/officeart/2005/8/layout/hProcess7#1"/>
    <dgm:cxn modelId="{1EF5A525-A520-4104-91FD-85E296066182}" type="presOf" srcId="{72C6658E-2D2B-4583-A0F0-A7B0D094408A}" destId="{99F9D90F-3516-4C21-9ADC-A967ABDC5032}" srcOrd="1" destOrd="0" presId="urn:microsoft.com/office/officeart/2005/8/layout/hProcess7#1"/>
    <dgm:cxn modelId="{789E2D37-512B-4A13-B375-000E5E09E07E}" srcId="{44048257-3F79-462C-99F1-172186ACB8A2}" destId="{AB7565C1-589D-49F3-B7FA-0FDD9E65B0D6}" srcOrd="0" destOrd="0" parTransId="{6DC8B707-7AC9-428D-84BD-0382D4E8B7E3}" sibTransId="{61826F99-7C48-4CEE-B484-2F8E229DDB15}"/>
    <dgm:cxn modelId="{FF6F6A45-4353-4A1B-B60A-62806A9BBB1C}" type="presOf" srcId="{44048257-3F79-462C-99F1-172186ACB8A2}" destId="{360FC835-A376-4E42-9B29-FA80D825F2F8}" srcOrd="0" destOrd="0" presId="urn:microsoft.com/office/officeart/2005/8/layout/hProcess7#1"/>
    <dgm:cxn modelId="{605433D9-AFF7-4E89-8F90-7D613C2D0C27}" srcId="{F741C2C7-8DC9-4F46-8BF5-51700F7ADBF3}" destId="{3CA2F914-FAB0-4E0A-8386-E0A72ED430BE}" srcOrd="0" destOrd="0" parTransId="{934E964B-2AF0-4508-A609-1CA60D272812}" sibTransId="{3F113D91-0B2E-4DFE-9B98-314B61E922D3}"/>
    <dgm:cxn modelId="{F98C6069-9FEC-4652-95D9-982DE07059A7}" type="presOf" srcId="{44048257-3F79-462C-99F1-172186ACB8A2}" destId="{46A268DE-9EC0-422B-A2C4-0D876695C038}" srcOrd="1" destOrd="0" presId="urn:microsoft.com/office/officeart/2005/8/layout/hProcess7#1"/>
    <dgm:cxn modelId="{717FE876-1140-4F9A-B28E-FBCA87B47AF2}" type="presOf" srcId="{AB7565C1-589D-49F3-B7FA-0FDD9E65B0D6}" destId="{260BF912-FF32-4A1D-9093-93ED648EF649}" srcOrd="0" destOrd="0" presId="urn:microsoft.com/office/officeart/2005/8/layout/hProcess7#1"/>
    <dgm:cxn modelId="{62D17228-18BB-47A8-AEB6-D781EFCA5FD0}" srcId="{F741C2C7-8DC9-4F46-8BF5-51700F7ADBF3}" destId="{72C6658E-2D2B-4583-A0F0-A7B0D094408A}" srcOrd="1" destOrd="0" parTransId="{3151C49A-DF17-4C5A-8686-047BA69122A2}" sibTransId="{52A74391-3A6D-477E-A924-2C0FEB82106F}"/>
    <dgm:cxn modelId="{CC375E02-AD5F-498C-B198-7BBF94A814F6}" srcId="{F741C2C7-8DC9-4F46-8BF5-51700F7ADBF3}" destId="{44048257-3F79-462C-99F1-172186ACB8A2}" srcOrd="2" destOrd="0" parTransId="{B3999067-12D7-47EB-8B2C-0C6DCCD1AEE5}" sibTransId="{4EB1F049-C8DD-4977-909E-150A74313E27}"/>
    <dgm:cxn modelId="{BE12BC39-AB83-42F6-AB66-BC5CB63250A4}" srcId="{3CA2F914-FAB0-4E0A-8386-E0A72ED430BE}" destId="{85B85E41-0ADE-478C-8B4F-0E55D17841A0}" srcOrd="0" destOrd="0" parTransId="{42F10993-949E-4619-9F35-5CE021949A04}" sibTransId="{40E5315B-9DBE-4267-8B35-24272D64D247}"/>
    <dgm:cxn modelId="{9923165E-58E8-45C8-A67A-31AF2D28C3E9}" type="presOf" srcId="{96BC7B75-4280-43E1-AB2D-4B8D4DD6ECB3}" destId="{EBC33D2B-1B13-4636-9BA8-0F95BE6428DF}" srcOrd="0" destOrd="0" presId="urn:microsoft.com/office/officeart/2005/8/layout/hProcess7#1"/>
    <dgm:cxn modelId="{ACB0EA94-DB5D-4F38-BA80-352315645F22}" type="presParOf" srcId="{4E95970D-CAF4-40D5-A1FE-529DA80F5BE8}" destId="{2491A817-1723-46B8-AC72-49651717C08D}" srcOrd="0" destOrd="0" presId="urn:microsoft.com/office/officeart/2005/8/layout/hProcess7#1"/>
    <dgm:cxn modelId="{39E30C9A-A6BE-4AB7-B512-14D174ABE740}" type="presParOf" srcId="{2491A817-1723-46B8-AC72-49651717C08D}" destId="{91D4FF93-F994-4291-B192-9928C6BA4EAE}" srcOrd="0" destOrd="0" presId="urn:microsoft.com/office/officeart/2005/8/layout/hProcess7#1"/>
    <dgm:cxn modelId="{612D7163-2F1B-4687-AA8B-FCF14F90F702}" type="presParOf" srcId="{2491A817-1723-46B8-AC72-49651717C08D}" destId="{707E025E-0E1C-4F0A-A67C-20FF7166A93A}" srcOrd="1" destOrd="0" presId="urn:microsoft.com/office/officeart/2005/8/layout/hProcess7#1"/>
    <dgm:cxn modelId="{EEB6B248-CF9E-4FA1-9E9D-154C884AE5EF}" type="presParOf" srcId="{2491A817-1723-46B8-AC72-49651717C08D}" destId="{DAACB1D9-533A-46F3-9DE8-C3D805B77F17}" srcOrd="2" destOrd="0" presId="urn:microsoft.com/office/officeart/2005/8/layout/hProcess7#1"/>
    <dgm:cxn modelId="{14ECA7B3-FDD4-47FB-93FA-5CBAC94594B2}" type="presParOf" srcId="{4E95970D-CAF4-40D5-A1FE-529DA80F5BE8}" destId="{EE76EDD8-741E-4451-8CAF-D1045156A8D5}" srcOrd="1" destOrd="0" presId="urn:microsoft.com/office/officeart/2005/8/layout/hProcess7#1"/>
    <dgm:cxn modelId="{9F841DDC-554F-4300-B955-30C72F3E4C03}" type="presParOf" srcId="{4E95970D-CAF4-40D5-A1FE-529DA80F5BE8}" destId="{3EAD3C0D-DAD7-46B1-AEB2-5C6C1A3D15A0}" srcOrd="2" destOrd="0" presId="urn:microsoft.com/office/officeart/2005/8/layout/hProcess7#1"/>
    <dgm:cxn modelId="{F06A72F2-18DE-4154-9529-36508FAEA898}" type="presParOf" srcId="{3EAD3C0D-DAD7-46B1-AEB2-5C6C1A3D15A0}" destId="{C372939E-07A3-4A18-9830-829B057E183A}" srcOrd="0" destOrd="0" presId="urn:microsoft.com/office/officeart/2005/8/layout/hProcess7#1"/>
    <dgm:cxn modelId="{102BD06C-38B5-40DD-B060-7DDBE27AA09E}" type="presParOf" srcId="{3EAD3C0D-DAD7-46B1-AEB2-5C6C1A3D15A0}" destId="{5DA152AD-9ACE-4F6A-8447-69E1C890CCA4}" srcOrd="1" destOrd="0" presId="urn:microsoft.com/office/officeart/2005/8/layout/hProcess7#1"/>
    <dgm:cxn modelId="{9F0E2BB8-ED1D-485A-A3DC-B8313C1408D7}" type="presParOf" srcId="{3EAD3C0D-DAD7-46B1-AEB2-5C6C1A3D15A0}" destId="{B9532CD6-CDD6-46D8-93CC-FAF370423C03}" srcOrd="2" destOrd="0" presId="urn:microsoft.com/office/officeart/2005/8/layout/hProcess7#1"/>
    <dgm:cxn modelId="{869D4F59-C997-429E-8D28-EF5930F00D84}" type="presParOf" srcId="{4E95970D-CAF4-40D5-A1FE-529DA80F5BE8}" destId="{DD9288A0-2984-4113-AE9A-7FBE5B0D1696}" srcOrd="3" destOrd="0" presId="urn:microsoft.com/office/officeart/2005/8/layout/hProcess7#1"/>
    <dgm:cxn modelId="{76DEB655-1772-4A89-8B63-EC1636C6CEB0}" type="presParOf" srcId="{4E95970D-CAF4-40D5-A1FE-529DA80F5BE8}" destId="{253B304E-B7E3-4F5F-9E5B-A37E84DA1968}" srcOrd="4" destOrd="0" presId="urn:microsoft.com/office/officeart/2005/8/layout/hProcess7#1"/>
    <dgm:cxn modelId="{9CBB5CDE-C615-4BB1-8DF5-985B6EAEE941}" type="presParOf" srcId="{253B304E-B7E3-4F5F-9E5B-A37E84DA1968}" destId="{CD87A6CC-3C86-47FE-BA49-C705AD3D70E3}" srcOrd="0" destOrd="0" presId="urn:microsoft.com/office/officeart/2005/8/layout/hProcess7#1"/>
    <dgm:cxn modelId="{84D2C361-247A-476D-9BEA-A76E623DFAE6}" type="presParOf" srcId="{253B304E-B7E3-4F5F-9E5B-A37E84DA1968}" destId="{99F9D90F-3516-4C21-9ADC-A967ABDC5032}" srcOrd="1" destOrd="0" presId="urn:microsoft.com/office/officeart/2005/8/layout/hProcess7#1"/>
    <dgm:cxn modelId="{57CC06FA-90DB-4BEE-AD01-79609D17C4CC}" type="presParOf" srcId="{253B304E-B7E3-4F5F-9E5B-A37E84DA1968}" destId="{EBC33D2B-1B13-4636-9BA8-0F95BE6428DF}" srcOrd="2" destOrd="0" presId="urn:microsoft.com/office/officeart/2005/8/layout/hProcess7#1"/>
    <dgm:cxn modelId="{644FF504-0BA0-4A9E-8C11-0BB28D242EFA}" type="presParOf" srcId="{4E95970D-CAF4-40D5-A1FE-529DA80F5BE8}" destId="{66D0804F-24C0-4505-9A9F-6FDAA2A51300}" srcOrd="5" destOrd="0" presId="urn:microsoft.com/office/officeart/2005/8/layout/hProcess7#1"/>
    <dgm:cxn modelId="{75A895B4-D0D0-4E42-BE89-63FD80DD8D33}" type="presParOf" srcId="{4E95970D-CAF4-40D5-A1FE-529DA80F5BE8}" destId="{B1C9A7C9-CF5E-449C-A0E0-035741973E9D}" srcOrd="6" destOrd="0" presId="urn:microsoft.com/office/officeart/2005/8/layout/hProcess7#1"/>
    <dgm:cxn modelId="{4D68EA00-528E-442E-8547-28135D971DF3}" type="presParOf" srcId="{B1C9A7C9-CF5E-449C-A0E0-035741973E9D}" destId="{6A615A63-57E9-4753-8652-84D23F1D9EBD}" srcOrd="0" destOrd="0" presId="urn:microsoft.com/office/officeart/2005/8/layout/hProcess7#1"/>
    <dgm:cxn modelId="{C11AF56E-BB0E-4D74-8423-A82CB79AC0F2}" type="presParOf" srcId="{B1C9A7C9-CF5E-449C-A0E0-035741973E9D}" destId="{0C3F5770-6E9B-4E7C-876C-DA3549A0CF00}" srcOrd="1" destOrd="0" presId="urn:microsoft.com/office/officeart/2005/8/layout/hProcess7#1"/>
    <dgm:cxn modelId="{6B674813-625D-4E21-92F4-ED3534E15E52}" type="presParOf" srcId="{B1C9A7C9-CF5E-449C-A0E0-035741973E9D}" destId="{B22214AF-EDFD-4396-A97F-0BEA493D1D99}" srcOrd="2" destOrd="0" presId="urn:microsoft.com/office/officeart/2005/8/layout/hProcess7#1"/>
    <dgm:cxn modelId="{DE10F611-F873-4537-AAF2-D73DCB7B9255}" type="presParOf" srcId="{4E95970D-CAF4-40D5-A1FE-529DA80F5BE8}" destId="{CB0EDB36-BAF3-4DFE-AE61-111B01CD23B0}" srcOrd="7" destOrd="0" presId="urn:microsoft.com/office/officeart/2005/8/layout/hProcess7#1"/>
    <dgm:cxn modelId="{7356CFEA-1F19-4A8D-A2EE-3BCF7D7DFFED}" type="presParOf" srcId="{4E95970D-CAF4-40D5-A1FE-529DA80F5BE8}" destId="{F8468ED7-46F3-4507-AE41-C42AB1EE8953}" srcOrd="8" destOrd="0" presId="urn:microsoft.com/office/officeart/2005/8/layout/hProcess7#1"/>
    <dgm:cxn modelId="{3A385FB7-9333-431C-B45A-60DE110DB2C6}" type="presParOf" srcId="{F8468ED7-46F3-4507-AE41-C42AB1EE8953}" destId="{360FC835-A376-4E42-9B29-FA80D825F2F8}" srcOrd="0" destOrd="0" presId="urn:microsoft.com/office/officeart/2005/8/layout/hProcess7#1"/>
    <dgm:cxn modelId="{6715891E-F55E-4D68-80DE-77A641B8CB23}" type="presParOf" srcId="{F8468ED7-46F3-4507-AE41-C42AB1EE8953}" destId="{46A268DE-9EC0-422B-A2C4-0D876695C038}" srcOrd="1" destOrd="0" presId="urn:microsoft.com/office/officeart/2005/8/layout/hProcess7#1"/>
    <dgm:cxn modelId="{315AF384-2296-4438-A543-3FC3E5B160DD}" type="presParOf" srcId="{F8468ED7-46F3-4507-AE41-C42AB1EE8953}" destId="{260BF912-FF32-4A1D-9093-93ED648EF64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0.5661</cdr:x>
      <cdr:y>0.56492</cdr:y>
    </cdr:from>
    <cdr:to>
      <cdr:x>0.647</cdr:x>
      <cdr:y>0.76802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98610" y="25433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0.5661</cdr:x>
      <cdr:y>0.56492</cdr:y>
    </cdr:from>
    <cdr:to>
      <cdr:x>0.647</cdr:x>
      <cdr:y>0.76802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98610" y="25433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1F494-BF74-4B5B-BB71-2F333338ADB4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15BD9-87DE-478F-85B9-76CB4A6A2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3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64A9D3-336D-49CC-9304-7AEB03EC27F5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E8D0-0939-4EFE-B6A5-7A54079A2239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5C90-B64C-4EEC-B605-EE52A758284F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13B4-0EA7-4CCE-8A67-5BE0B7400719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739C-0486-46F5-8267-15179960401D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6970-1FA2-4719-B2A3-5CDCA7355A96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339C79-62B5-49C2-A9B5-B8B4F07FEE4D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3DD2FC-781D-4229-9519-90328991E404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A6DB-3A78-45EA-97C9-4FE286AF9991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0B59-A2D4-4CE6-8D12-9836D6708B34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AE6-5D0A-4489-95E9-7B0CB231CD57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4C7195-59E9-4D01-98B4-F3F5E53F0B98}" type="datetime1">
              <a:rPr lang="ru-RU" smtClean="0"/>
              <a:pPr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Педагогический совет. Васильевский остров.2020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CE23D6-01E0-4C5B-97AC-D19B1265A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31683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«Цифра в школе: возможности и барьеры»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9" name="Содержимое 5" descr="дистанционные стратегические сессии, онлайн стратегические сессии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548680"/>
            <a:ext cx="5472608" cy="4824536"/>
          </a:xfr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07704" y="5805264"/>
            <a:ext cx="7236296" cy="58114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Педагогический совет.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Васильевский остров  август 2020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869160"/>
            <a:ext cx="1586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Н.А.Заиченко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zanat@hse.ru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0437564">
            <a:off x="3471270" y="770891"/>
            <a:ext cx="1555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ЦИФРА !?!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437564">
            <a:off x="3687067" y="3177933"/>
            <a:ext cx="1124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ЦИФРА 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437564">
            <a:off x="4821561" y="4474076"/>
            <a:ext cx="1159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ЦИФРА ?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437564">
            <a:off x="7300164" y="3898012"/>
            <a:ext cx="1242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ЦИФРА !?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0437564">
            <a:off x="6885749" y="1817757"/>
            <a:ext cx="1207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ЦИФРА !!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132139" y="228602"/>
            <a:ext cx="5903912" cy="51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867" kern="0" dirty="0">
              <a:solidFill>
                <a:srgbClr val="000000"/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67734"/>
            <a:ext cx="519113" cy="69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44464" y="836084"/>
            <a:ext cx="8891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: Rounded Corners 72">
            <a:extLst>
              <a:ext uri="{FF2B5EF4-FFF2-40B4-BE49-F238E27FC236}"/>
            </a:extLst>
          </p:cNvPr>
          <p:cNvSpPr/>
          <p:nvPr/>
        </p:nvSpPr>
        <p:spPr>
          <a:xfrm>
            <a:off x="179512" y="956734"/>
            <a:ext cx="8964487" cy="744074"/>
          </a:xfrm>
          <a:prstGeom prst="roundRect">
            <a:avLst>
              <a:gd name="adj" fmla="val 345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sz="2400" b="1">
              <a:solidFill>
                <a:srgbClr val="000000"/>
              </a:solidFill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8442325" y="1124744"/>
            <a:ext cx="701675" cy="270933"/>
            <a:chOff x="8268630" y="5473960"/>
            <a:chExt cx="1387384" cy="402066"/>
          </a:xfrm>
        </p:grpSpPr>
        <p:sp>
          <p:nvSpPr>
            <p:cNvPr id="14" name="Oval 3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15" name="Oval 3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16" name="Rectangle: Rounded Corners 3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359656" y="5530501"/>
              <a:ext cx="1180218" cy="2889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</p:grp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179512" y="931335"/>
            <a:ext cx="8568952" cy="84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85344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800" dirty="0" smtClean="0">
                <a:solidFill>
                  <a:srgbClr val="002060"/>
                </a:solidFill>
                <a:ea typeface="宋体" panose="02010600030101010101" pitchFamily="2" charset="-122"/>
              </a:rPr>
              <a:t>  Цитата:</a:t>
            </a:r>
            <a:r>
              <a:rPr lang="en-US" sz="1800" dirty="0" smtClean="0">
                <a:solidFill>
                  <a:srgbClr val="002060"/>
                </a:solidFill>
                <a:ea typeface="宋体" panose="02010600030101010101" pitchFamily="2" charset="-122"/>
              </a:rPr>
              <a:t> </a:t>
            </a:r>
            <a:r>
              <a:rPr lang="ru-RU" altLang="ru-RU" sz="1800" i="1" dirty="0" smtClean="0">
                <a:solidFill>
                  <a:srgbClr val="002060"/>
                </a:solidFill>
                <a:ea typeface="宋体" panose="02010600030101010101" pitchFamily="2" charset="-122"/>
              </a:rPr>
              <a:t>«… </a:t>
            </a:r>
            <a:r>
              <a:rPr lang="ru-RU" altLang="ru-RU" sz="1800" i="1" dirty="0">
                <a:solidFill>
                  <a:srgbClr val="002060"/>
                </a:solidFill>
                <a:ea typeface="宋体" panose="02010600030101010101" pitchFamily="2" charset="-122"/>
              </a:rPr>
              <a:t>я вижу прекрасное цифровое будущее, которое облегчает жизнь человека и позволяет ему иметь свободное время для себя…»</a:t>
            </a:r>
            <a:endParaRPr lang="en-US" altLang="ru-RU" sz="1800" i="1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2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984265"/>
              </p:ext>
            </p:extLst>
          </p:nvPr>
        </p:nvGraphicFramePr>
        <p:xfrm>
          <a:off x="539552" y="1792821"/>
          <a:ext cx="3469524" cy="466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197443"/>
              </p:ext>
            </p:extLst>
          </p:nvPr>
        </p:nvGraphicFramePr>
        <p:xfrm>
          <a:off x="4788024" y="1792819"/>
          <a:ext cx="3744416" cy="4588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144464" y="836084"/>
            <a:ext cx="8891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: Rounded Corners 72">
            <a:extLst>
              <a:ext uri="{FF2B5EF4-FFF2-40B4-BE49-F238E27FC236}"/>
            </a:extLst>
          </p:cNvPr>
          <p:cNvSpPr/>
          <p:nvPr/>
        </p:nvSpPr>
        <p:spPr>
          <a:xfrm>
            <a:off x="250825" y="922868"/>
            <a:ext cx="8682185" cy="664633"/>
          </a:xfrm>
          <a:prstGeom prst="roundRect">
            <a:avLst>
              <a:gd name="adj" fmla="val 345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sz="2400" b="1">
              <a:solidFill>
                <a:srgbClr val="000000"/>
              </a:solidFill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8442325" y="1196752"/>
            <a:ext cx="701675" cy="270933"/>
            <a:chOff x="8268630" y="5473960"/>
            <a:chExt cx="1387384" cy="402066"/>
          </a:xfrm>
        </p:grpSpPr>
        <p:sp>
          <p:nvSpPr>
            <p:cNvPr id="12" name="Oval 3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13" name="Oval 3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14" name="Rectangle: Rounded Corners 3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359656" y="5530501"/>
              <a:ext cx="1180218" cy="2889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</p:grp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296467" y="960969"/>
            <a:ext cx="9189244" cy="57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85344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800" dirty="0">
                <a:solidFill>
                  <a:srgbClr val="002060"/>
                </a:solidFill>
                <a:ea typeface="宋体" panose="02010600030101010101" pitchFamily="2" charset="-122"/>
              </a:rPr>
              <a:t>Цитата</a:t>
            </a:r>
            <a:r>
              <a:rPr lang="ru-RU" sz="1800" dirty="0" smtClean="0">
                <a:solidFill>
                  <a:srgbClr val="002060"/>
                </a:solidFill>
                <a:ea typeface="宋体" panose="02010600030101010101" pitchFamily="2" charset="-122"/>
              </a:rPr>
              <a:t>:</a:t>
            </a:r>
            <a:r>
              <a:rPr lang="en-US" sz="1800" dirty="0" smtClean="0">
                <a:solidFill>
                  <a:srgbClr val="002060"/>
                </a:solidFill>
                <a:ea typeface="宋体" panose="02010600030101010101" pitchFamily="2" charset="-122"/>
              </a:rPr>
              <a:t> </a:t>
            </a:r>
            <a:r>
              <a:rPr lang="ru-RU" altLang="ru-RU" sz="1867" i="1" dirty="0" smtClean="0">
                <a:solidFill>
                  <a:srgbClr val="002060"/>
                </a:solidFill>
                <a:ea typeface="宋体" panose="02010600030101010101" pitchFamily="2" charset="-122"/>
              </a:rPr>
              <a:t>«… </a:t>
            </a:r>
            <a:r>
              <a:rPr lang="ru-RU" altLang="ru-RU" sz="1867" i="1" dirty="0">
                <a:solidFill>
                  <a:srgbClr val="002060"/>
                </a:solidFill>
                <a:ea typeface="宋体" panose="02010600030101010101" pitchFamily="2" charset="-122"/>
              </a:rPr>
              <a:t>цифровизация образования - это, ничто иное, </a:t>
            </a:r>
            <a:r>
              <a:rPr lang="ru-RU" altLang="ru-RU" sz="1867" b="1" i="1" dirty="0">
                <a:solidFill>
                  <a:srgbClr val="002060"/>
                </a:solidFill>
                <a:ea typeface="宋体" panose="02010600030101010101" pitchFamily="2" charset="-122"/>
              </a:rPr>
              <a:t>как изменение взаимоотношений</a:t>
            </a:r>
            <a:r>
              <a:rPr lang="ru-RU" altLang="ru-RU" sz="1867" i="1" dirty="0">
                <a:solidFill>
                  <a:srgbClr val="002060"/>
                </a:solidFill>
                <a:ea typeface="宋体" panose="02010600030101010101" pitchFamily="2" charset="-122"/>
              </a:rPr>
              <a:t> между участниками образовательного процесса»</a:t>
            </a:r>
            <a:endParaRPr lang="en-US" altLang="ru-RU" sz="1867" i="1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2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4091637"/>
              </p:ext>
            </p:extLst>
          </p:nvPr>
        </p:nvGraphicFramePr>
        <p:xfrm>
          <a:off x="683568" y="1807634"/>
          <a:ext cx="3305821" cy="4645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ямоугольник 19"/>
          <p:cNvSpPr>
            <a:spLocks noChangeArrowheads="1"/>
          </p:cNvSpPr>
          <p:nvPr/>
        </p:nvSpPr>
        <p:spPr bwMode="auto">
          <a:xfrm>
            <a:off x="251520" y="260648"/>
            <a:ext cx="5780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2400" kern="0" dirty="0" err="1" smtClean="0">
                <a:solidFill>
                  <a:schemeClr val="tx2">
                    <a:lumMod val="75000"/>
                  </a:schemeClr>
                </a:solidFill>
              </a:rPr>
              <a:t>Цифровизация</a:t>
            </a:r>
            <a:r>
              <a:rPr lang="ru-RU" altLang="ru-RU" sz="2400" kern="0" dirty="0" smtClean="0">
                <a:solidFill>
                  <a:schemeClr val="tx2">
                    <a:lumMod val="75000"/>
                  </a:schemeClr>
                </a:solidFill>
              </a:rPr>
              <a:t> образования. </a:t>
            </a:r>
            <a:r>
              <a:rPr lang="en-GB" altLang="ru-RU" sz="2400" kern="0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altLang="ru-RU" sz="2400" kern="0" dirty="0" smtClean="0">
                <a:solidFill>
                  <a:schemeClr val="tx2">
                    <a:lumMod val="75000"/>
                  </a:schemeClr>
                </a:solidFill>
              </a:rPr>
              <a:t>= 1711</a:t>
            </a:r>
            <a:endParaRPr lang="ru-RU" altLang="ru-RU" sz="2400" dirty="0">
              <a:solidFill>
                <a:schemeClr val="tx2">
                  <a:lumMod val="75000"/>
                </a:schemeClr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16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155763"/>
              </p:ext>
            </p:extLst>
          </p:nvPr>
        </p:nvGraphicFramePr>
        <p:xfrm>
          <a:off x="4891088" y="1743604"/>
          <a:ext cx="3497336" cy="4709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144464" y="836084"/>
            <a:ext cx="8891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: Rounded Corners 72">
            <a:extLst>
              <a:ext uri="{FF2B5EF4-FFF2-40B4-BE49-F238E27FC236}"/>
            </a:extLst>
          </p:cNvPr>
          <p:cNvSpPr/>
          <p:nvPr/>
        </p:nvSpPr>
        <p:spPr>
          <a:xfrm>
            <a:off x="101749" y="923927"/>
            <a:ext cx="8843962" cy="672040"/>
          </a:xfrm>
          <a:prstGeom prst="roundRect">
            <a:avLst>
              <a:gd name="adj" fmla="val 345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sz="2400" b="1">
              <a:solidFill>
                <a:srgbClr val="000000"/>
              </a:solidFill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8442325" y="1268760"/>
            <a:ext cx="701675" cy="270933"/>
            <a:chOff x="8268630" y="5473960"/>
            <a:chExt cx="1387384" cy="402066"/>
          </a:xfrm>
        </p:grpSpPr>
        <p:sp>
          <p:nvSpPr>
            <p:cNvPr id="14" name="Oval 3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268630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15" name="Oval 3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253948" y="5473960"/>
              <a:ext cx="402066" cy="402066"/>
            </a:xfrm>
            <a:prstGeom prst="ellipse">
              <a:avLst/>
            </a:prstGeom>
            <a:solidFill>
              <a:srgbClr val="2B323B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16" name="Rectangle: Rounded Corners 3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359656" y="5530501"/>
              <a:ext cx="1180218" cy="2889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26763"/>
                </a:gs>
                <a:gs pos="70000">
                  <a:schemeClr val="bg2"/>
                </a:gs>
                <a:gs pos="30000">
                  <a:schemeClr val="bg2"/>
                </a:gs>
                <a:gs pos="50000">
                  <a:schemeClr val="bg1"/>
                </a:gs>
                <a:gs pos="100000">
                  <a:srgbClr val="62676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endParaRPr lang="en-US" sz="2400" b="1">
                <a:solidFill>
                  <a:srgbClr val="FFFFFF"/>
                </a:solidFill>
              </a:endParaRPr>
            </a:p>
          </p:txBody>
        </p:sp>
      </p:grp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238125" y="843492"/>
            <a:ext cx="9128126" cy="82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85344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800" dirty="0">
                <a:solidFill>
                  <a:srgbClr val="002060"/>
                </a:solidFill>
                <a:ea typeface="宋体" panose="02010600030101010101" pitchFamily="2" charset="-122"/>
              </a:rPr>
              <a:t>Цитата</a:t>
            </a:r>
            <a:r>
              <a:rPr lang="ru-RU" sz="1800" dirty="0" smtClean="0">
                <a:solidFill>
                  <a:srgbClr val="002060"/>
                </a:solidFill>
                <a:ea typeface="宋体" panose="02010600030101010101" pitchFamily="2" charset="-122"/>
              </a:rPr>
              <a:t>:</a:t>
            </a:r>
            <a:r>
              <a:rPr lang="en-US" sz="1800" dirty="0" smtClean="0">
                <a:solidFill>
                  <a:srgbClr val="002060"/>
                </a:solidFill>
                <a:ea typeface="宋体" panose="02010600030101010101" pitchFamily="2" charset="-122"/>
              </a:rPr>
              <a:t> </a:t>
            </a:r>
            <a:r>
              <a:rPr lang="ru-RU" altLang="ru-RU" sz="1800" i="1" dirty="0" smtClean="0">
                <a:solidFill>
                  <a:srgbClr val="002060"/>
                </a:solidFill>
                <a:ea typeface="宋体" panose="02010600030101010101" pitchFamily="2" charset="-122"/>
              </a:rPr>
              <a:t>«…</a:t>
            </a:r>
            <a:r>
              <a:rPr lang="ru-RU" altLang="ru-RU" sz="1800" i="1" dirty="0">
                <a:solidFill>
                  <a:srgbClr val="002060"/>
                </a:solidFill>
                <a:ea typeface="宋体" panose="02010600030101010101" pitchFamily="2" charset="-122"/>
              </a:rPr>
              <a:t>все проблемы с цифровизаций школы связаны с тем , что никто не понимает, по каким правилам будет жить школа при цифровизации …»</a:t>
            </a:r>
            <a:endParaRPr lang="en-US" altLang="ru-RU" sz="1600" i="1" dirty="0">
              <a:solidFill>
                <a:srgbClr val="002060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2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133586"/>
              </p:ext>
            </p:extLst>
          </p:nvPr>
        </p:nvGraphicFramePr>
        <p:xfrm>
          <a:off x="959726" y="1935163"/>
          <a:ext cx="2672871" cy="47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Прямоугольник 19"/>
          <p:cNvSpPr>
            <a:spLocks noChangeArrowheads="1"/>
          </p:cNvSpPr>
          <p:nvPr/>
        </p:nvSpPr>
        <p:spPr bwMode="auto">
          <a:xfrm>
            <a:off x="959726" y="244587"/>
            <a:ext cx="1443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ru-RU" sz="2400" b="1" kern="0" dirty="0" smtClean="0">
                <a:solidFill>
                  <a:srgbClr val="C00000"/>
                </a:solidFill>
              </a:rPr>
              <a:t>N=</a:t>
            </a:r>
            <a:r>
              <a:rPr lang="ru-RU" altLang="ru-RU" sz="2400" b="1" kern="0" dirty="0" smtClean="0">
                <a:solidFill>
                  <a:srgbClr val="C00000"/>
                </a:solidFill>
              </a:rPr>
              <a:t>1711  </a:t>
            </a:r>
            <a:endParaRPr lang="ru-RU" altLang="ru-RU" sz="2400" b="1" dirty="0">
              <a:solidFill>
                <a:srgbClr val="C00000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18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033491"/>
              </p:ext>
            </p:extLst>
          </p:nvPr>
        </p:nvGraphicFramePr>
        <p:xfrm>
          <a:off x="4590257" y="1935163"/>
          <a:ext cx="3132138" cy="473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68952" cy="92697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ПЯТЬ УРОКОВ пандемии .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Из доклада И.Фрумина  на конференции в Пекине </a:t>
            </a:r>
            <a:br>
              <a:rPr lang="ru-RU" sz="2000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«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2020 Global Smart Education Conference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264224" cy="365125"/>
          </a:xfrm>
        </p:spPr>
        <p:txBody>
          <a:bodyPr/>
          <a:lstStyle/>
          <a:p>
            <a:r>
              <a:rPr lang="ru-RU" sz="1200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225689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1. </a:t>
            </a:r>
            <a:r>
              <a:rPr lang="ru-RU" b="1" dirty="0" smtClean="0">
                <a:solidFill>
                  <a:srgbClr val="C00000"/>
                </a:solidFill>
              </a:rPr>
              <a:t>Главные герои – семьи</a:t>
            </a:r>
          </a:p>
          <a:p>
            <a:r>
              <a:rPr lang="ru-RU" dirty="0" smtClean="0"/>
              <a:t>Помощь родителей требовалась практически каждому ученику 1 – 8 класса. Однако около 64% старшеклассников - справлялись сами. </a:t>
            </a:r>
          </a:p>
          <a:p>
            <a:r>
              <a:rPr lang="ru-RU" dirty="0" smtClean="0"/>
              <a:t>НО 30% родителей разочарованы опытом </a:t>
            </a:r>
            <a:r>
              <a:rPr lang="ru-RU" dirty="0" err="1" smtClean="0"/>
              <a:t>дистанта</a:t>
            </a:r>
            <a:r>
              <a:rPr lang="ru-RU" dirty="0" smtClean="0"/>
              <a:t> и ставят ему один балл из десяти.</a:t>
            </a:r>
          </a:p>
          <a:p>
            <a:r>
              <a:rPr lang="ru-RU" dirty="0" smtClean="0"/>
              <a:t>2. </a:t>
            </a:r>
            <a:r>
              <a:rPr lang="ru-RU" b="1" dirty="0" smtClean="0">
                <a:solidFill>
                  <a:srgbClr val="C00000"/>
                </a:solidFill>
              </a:rPr>
              <a:t>Цифровая инфраструктура не обеспечивает равный  доступ   </a:t>
            </a:r>
            <a:r>
              <a:rPr lang="ru-RU" dirty="0" smtClean="0"/>
              <a:t>: не  хватает сервисов для коммуникации, программного обеспечения для смешанных форм обучения, интерактивных учебников и тренажеров.</a:t>
            </a:r>
          </a:p>
          <a:p>
            <a:r>
              <a:rPr lang="ru-RU" dirty="0" smtClean="0"/>
              <a:t>3. </a:t>
            </a:r>
            <a:r>
              <a:rPr lang="ru-RU" b="1" dirty="0" err="1" smtClean="0">
                <a:solidFill>
                  <a:srgbClr val="C00000"/>
                </a:solidFill>
              </a:rPr>
              <a:t>Дистант</a:t>
            </a:r>
            <a:r>
              <a:rPr lang="ru-RU" b="1" dirty="0" smtClean="0">
                <a:solidFill>
                  <a:srgbClr val="C00000"/>
                </a:solidFill>
              </a:rPr>
              <a:t> усилил неравенство </a:t>
            </a:r>
            <a:r>
              <a:rPr lang="ru-RU" dirty="0" smtClean="0"/>
              <a:t>в образовании. 30%  респондентов - в принципе не имеют условий для учебы дома.</a:t>
            </a:r>
          </a:p>
          <a:p>
            <a:r>
              <a:rPr lang="ru-RU" dirty="0" smtClean="0"/>
              <a:t>4. </a:t>
            </a:r>
            <a:r>
              <a:rPr lang="ru-RU" b="1" dirty="0" smtClean="0">
                <a:solidFill>
                  <a:srgbClr val="C00000"/>
                </a:solidFill>
              </a:rPr>
              <a:t>Самоорганизация </a:t>
            </a:r>
            <a:r>
              <a:rPr lang="ru-RU" dirty="0" smtClean="0"/>
              <a:t>– ключевой фактор успеха. Около 50%  семей школьников назвали главной проблемой то, что дети не могут организоваться, а треть студентов заявили, что не могут эффективно учиться без внешнего контроля.</a:t>
            </a:r>
          </a:p>
          <a:p>
            <a:r>
              <a:rPr lang="ru-RU" dirty="0" smtClean="0"/>
              <a:t>5. </a:t>
            </a:r>
            <a:r>
              <a:rPr lang="ru-RU" b="1" dirty="0" smtClean="0">
                <a:solidFill>
                  <a:srgbClr val="C00000"/>
                </a:solidFill>
              </a:rPr>
              <a:t>Человеческое общение не заменить ничем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1430982835_6667180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8229600" cy="3905106"/>
          </a:xfrm>
        </p:spPr>
      </p:pic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63888" y="6237312"/>
            <a:ext cx="5264224" cy="365125"/>
          </a:xfrm>
        </p:spPr>
        <p:txBody>
          <a:bodyPr/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797152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«Не нами выбран мир,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который нам приходится изучать»              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                                                                 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И. Пригожин, 1972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amelin_ka\Desktop\отчет главы 2018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29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Без имени-11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7762" y="142558"/>
            <a:ext cx="789037" cy="812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504964" y="6093296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D3A75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Georgia" pitchFamily="18" charset="0"/>
              </a:rPr>
              <a:t>25 августа 2020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7804" y="1484784"/>
            <a:ext cx="85689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ПЕДАГОГИЧЕСКИЙ СОВЕТ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на Васильевском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многообразие возможностей»</a:t>
            </a:r>
          </a:p>
          <a:p>
            <a:pPr algn="ctr"/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5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92697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Цифровизация</a:t>
            </a:r>
            <a:r>
              <a:rPr lang="ru-RU" sz="3200" b="1" dirty="0" smtClean="0">
                <a:solidFill>
                  <a:srgbClr val="002060"/>
                </a:solidFill>
              </a:rPr>
              <a:t>? Риторика политиков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3568" y="6309320"/>
            <a:ext cx="4832176" cy="365125"/>
          </a:xfrm>
        </p:spPr>
        <p:txBody>
          <a:bodyPr/>
          <a:lstStyle/>
          <a:p>
            <a:r>
              <a:rPr lang="ru-RU" sz="1200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51520" y="1844824"/>
            <a:ext cx="8611737" cy="45645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«.. Цифровые навыки -  нефть 21 века….»  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Мишустин</a:t>
            </a: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  «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А теперь нам нужен цифровой спецназ…»  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Мишустин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  Цифра“ становится вопросом политическим, и те, кто еще несколько лет назад был  ярым  сторонником 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цифровизации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, сегодня обязаны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задуматься  об ограничителях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».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Песков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«Придумали 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цифровизацию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 какую-то! Надо, чтобы у учителя была достойная зарплата, надо, чтобы вернулся высокий авторитет учителя и фундаментальные знания, а не компьютеры везде пихать».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i="1" dirty="0" smtClean="0">
                <a:cs typeface="Arial" pitchFamily="34" charset="0"/>
              </a:rPr>
              <a:t>                                                                                              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Зюганов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«</a:t>
            </a:r>
            <a:r>
              <a:rPr lang="ru-RU" sz="2200" b="1" i="1" dirty="0" smtClean="0">
                <a:solidFill>
                  <a:srgbClr val="002060"/>
                </a:solidFill>
                <a:cs typeface="Arial" pitchFamily="34" charset="0"/>
              </a:rPr>
              <a:t>Россия должна войти в число мировых лидеров по применению цифровых сервисов во всех сферах жизни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».    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                  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200" b="1" i="1" dirty="0" smtClean="0">
                <a:solidFill>
                  <a:srgbClr val="002060"/>
                </a:solidFill>
                <a:cs typeface="Arial" pitchFamily="34" charset="0"/>
              </a:rPr>
              <a:t>                                                                       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 pitchFamily="34" charset="0"/>
              </a:rPr>
              <a:t>Президент РФ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(июль, 2020)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84976" cy="10801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Цифровизация</a:t>
            </a:r>
            <a:r>
              <a:rPr lang="ru-RU" sz="3200" b="1" dirty="0" smtClean="0">
                <a:solidFill>
                  <a:srgbClr val="002060"/>
                </a:solidFill>
              </a:rPr>
              <a:t>? Риторика ученых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(цитаты  из письма Президенту РФ, май 2020) 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3568" y="6309320"/>
            <a:ext cx="4832176" cy="365125"/>
          </a:xfrm>
        </p:spPr>
        <p:txBody>
          <a:bodyPr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51520" y="1844824"/>
            <a:ext cx="8611737" cy="45645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«.. </a:t>
            </a:r>
            <a:r>
              <a:rPr lang="ru-RU" sz="2000" dirty="0" smtClean="0"/>
              <a:t> несёт в себе опасность цифровой формы </a:t>
            </a:r>
            <a:r>
              <a:rPr lang="ru-RU" sz="2000" b="1" dirty="0" err="1" smtClean="0">
                <a:solidFill>
                  <a:srgbClr val="C00000"/>
                </a:solidFill>
              </a:rPr>
              <a:t>расчеловечивания</a:t>
            </a:r>
            <a:r>
              <a:rPr lang="ru-RU" sz="2000" b="1" dirty="0" smtClean="0">
                <a:solidFill>
                  <a:srgbClr val="C00000"/>
                </a:solidFill>
              </a:rPr>
              <a:t> человека</a:t>
            </a:r>
            <a:r>
              <a:rPr lang="ru-RU" sz="2000" dirty="0" smtClean="0"/>
              <a:t>, резкого падения качества совокупного интеллекта российского общества и соответственно падения качества кадрового потенциала России…»</a:t>
            </a:r>
          </a:p>
          <a:p>
            <a:endParaRPr lang="ru-RU" sz="2000" dirty="0" smtClean="0"/>
          </a:p>
          <a:p>
            <a:r>
              <a:rPr lang="ru-RU" sz="2000" dirty="0" smtClean="0"/>
              <a:t>«…ведет к известной в кибернетике </a:t>
            </a:r>
            <a:r>
              <a:rPr lang="ru-RU" sz="2000" b="1" dirty="0" smtClean="0">
                <a:solidFill>
                  <a:srgbClr val="C00000"/>
                </a:solidFill>
              </a:rPr>
              <a:t>«ошибке ложной цели», </a:t>
            </a:r>
            <a:r>
              <a:rPr lang="ru-RU" sz="2000" dirty="0" smtClean="0"/>
              <a:t>которая направляет управление развитием образования в стране к системной катастрофе…» </a:t>
            </a:r>
          </a:p>
          <a:p>
            <a:r>
              <a:rPr lang="ru-RU" sz="2000" dirty="0" smtClean="0"/>
              <a:t>…</a:t>
            </a:r>
          </a:p>
          <a:p>
            <a:r>
              <a:rPr lang="ru-RU" sz="2000" dirty="0" smtClean="0"/>
              <a:t>«…делать ставку не на образ «цифрового общества», а на образ </a:t>
            </a:r>
            <a:r>
              <a:rPr lang="ru-RU" sz="2000" b="1" dirty="0" smtClean="0"/>
              <a:t>«</a:t>
            </a:r>
            <a:r>
              <a:rPr lang="ru-RU" sz="2000" b="1" dirty="0" smtClean="0">
                <a:solidFill>
                  <a:srgbClr val="C00000"/>
                </a:solidFill>
              </a:rPr>
              <a:t>научно-образовательного общества</a:t>
            </a:r>
            <a:r>
              <a:rPr lang="ru-RU" sz="2000" b="1" dirty="0" smtClean="0"/>
              <a:t>…». </a:t>
            </a:r>
            <a:endParaRPr lang="ru-RU" sz="2000" dirty="0" smtClean="0"/>
          </a:p>
          <a:p>
            <a:endParaRPr lang="ru-RU" sz="2000" b="1" dirty="0" smtClean="0"/>
          </a:p>
          <a:p>
            <a:r>
              <a:rPr lang="ru-RU" sz="2000" dirty="0" smtClean="0"/>
              <a:t>Необходимо осознать, что </a:t>
            </a:r>
            <a:r>
              <a:rPr lang="ru-RU" sz="2000" b="1" dirty="0" smtClean="0">
                <a:solidFill>
                  <a:srgbClr val="C00000"/>
                </a:solidFill>
              </a:rPr>
              <a:t>миссия Учителя – самая высокая на Свете</a:t>
            </a:r>
            <a:r>
              <a:rPr lang="ru-RU" sz="2000" dirty="0" smtClean="0"/>
              <a:t>.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Учитель – Творец Человека. </a:t>
            </a:r>
          </a:p>
          <a:p>
            <a:r>
              <a:rPr lang="ru-RU" sz="2000" dirty="0" smtClean="0"/>
              <a:t>В «Эпохе  Ноосферы»  самый главный элемент  «Система Учитель». 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  <a:r>
              <a:rPr lang="ru-RU" sz="2000" b="1" dirty="0" smtClean="0">
                <a:solidFill>
                  <a:srgbClr val="C00000"/>
                </a:solidFill>
              </a:rPr>
              <a:t>Необходимо изменить миссию всех средств массовой информации в стране. Они должны стать частью «Системы Учитель» в России. </a:t>
            </a: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Цифровизация</a:t>
            </a:r>
            <a:r>
              <a:rPr lang="ru-RU" sz="3200" b="1" dirty="0" smtClean="0">
                <a:solidFill>
                  <a:srgbClr val="002060"/>
                </a:solidFill>
              </a:rPr>
              <a:t>?  Эволюция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59832" y="6237312"/>
            <a:ext cx="5480248" cy="365125"/>
          </a:xfrm>
        </p:spPr>
        <p:txBody>
          <a:bodyPr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2420888"/>
            <a:ext cx="16523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РАЗНЫЕ</a:t>
            </a:r>
          </a:p>
          <a:p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2000….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Другие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хорошие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цифровые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Проекты 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5301208"/>
            <a:ext cx="4646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КОМП  – ИНФО – ЦИФРА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653536" cy="864096"/>
          </a:xfrm>
          <a:noFill/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Цифровизация</a:t>
            </a:r>
            <a:r>
              <a:rPr lang="ru-RU" sz="3200" b="1" dirty="0" smtClean="0">
                <a:solidFill>
                  <a:srgbClr val="002060"/>
                </a:solidFill>
              </a:rPr>
              <a:t> «по- нашему»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8280920" cy="365125"/>
          </a:xfrm>
        </p:spPr>
        <p:txBody>
          <a:bodyPr/>
          <a:lstStyle/>
          <a:p>
            <a:r>
              <a:rPr lang="ru-RU" sz="1200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6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797152"/>
            <a:ext cx="8686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Цифровизация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образования -  трансформация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образовательных отношений,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меняющая статусы ее участников и создающая новые учебные ритуалы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помощью цифры. 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960" y="260648"/>
            <a:ext cx="7653536" cy="1143000"/>
          </a:xfrm>
          <a:noFill/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Цифровизация</a:t>
            </a:r>
            <a:r>
              <a:rPr lang="ru-RU" sz="3200" b="1" dirty="0" smtClean="0">
                <a:solidFill>
                  <a:srgbClr val="002060"/>
                </a:solidFill>
              </a:rPr>
              <a:t> «по нашему»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264224" cy="365125"/>
          </a:xfrm>
        </p:spPr>
        <p:txBody>
          <a:bodyPr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2672" y="2167741"/>
            <a:ext cx="8461612" cy="372409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Современное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состояние трансформации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образовательных отношений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переход системы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  привычного состояния в новое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этом наблюдается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смена прежних статусов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отношениях субъектов,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нивелируется понимание иерархии в структуре   «ученик- учитель»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960" y="260648"/>
            <a:ext cx="7653536" cy="1143000"/>
          </a:xfrm>
          <a:noFill/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Цифровизация</a:t>
            </a:r>
            <a:r>
              <a:rPr lang="ru-RU" sz="3200" b="1" dirty="0" smtClean="0">
                <a:solidFill>
                  <a:srgbClr val="002060"/>
                </a:solidFill>
              </a:rPr>
              <a:t>  -  вызовы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7632848" cy="386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5589240"/>
            <a:ext cx="5940861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58% </a:t>
            </a:r>
            <a:r>
              <a:rPr lang="ru-RU" dirty="0" smtClean="0"/>
              <a:t>российских учителей отметили, что их </a:t>
            </a:r>
            <a:r>
              <a:rPr lang="ru-RU" b="1" dirty="0" smtClean="0"/>
              <a:t>школьники </a:t>
            </a:r>
          </a:p>
          <a:p>
            <a:r>
              <a:rPr lang="ru-RU" b="1" dirty="0" smtClean="0"/>
              <a:t>не имеют технических средств для ДО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96336" y="1772816"/>
            <a:ext cx="1403648" cy="36724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40% родителей </a:t>
            </a:r>
            <a:r>
              <a:rPr lang="ru-RU" dirty="0" smtClean="0"/>
              <a:t>убеждены, что ДО приведёт к снижению уровня знаний и необходимости доп. занятий позже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5733256"/>
            <a:ext cx="252493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6% - уверены в</a:t>
            </a:r>
          </a:p>
          <a:p>
            <a:r>
              <a:rPr lang="ru-RU" dirty="0" smtClean="0"/>
              <a:t> позитивных эффектах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960" y="260648"/>
            <a:ext cx="7653536" cy="1143000"/>
          </a:xfrm>
          <a:noFill/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Преодоление разрывов : сценарии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264224" cy="365125"/>
          </a:xfrm>
        </p:spPr>
        <p:txBody>
          <a:bodyPr/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4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960" y="260648"/>
            <a:ext cx="7653536" cy="1143000"/>
          </a:xfrm>
          <a:noFill/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Цифровизация</a:t>
            </a:r>
            <a:r>
              <a:rPr lang="ru-RU" sz="3200" b="1" dirty="0" smtClean="0">
                <a:solidFill>
                  <a:srgbClr val="002060"/>
                </a:solidFill>
              </a:rPr>
              <a:t>  -  новый язык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264224" cy="365125"/>
          </a:xfrm>
        </p:spPr>
        <p:txBody>
          <a:bodyPr/>
          <a:lstStyle/>
          <a:p>
            <a:r>
              <a:rPr lang="ru-RU" sz="1200" dirty="0" smtClean="0">
                <a:solidFill>
                  <a:srgbClr val="002060"/>
                </a:solidFill>
              </a:rPr>
              <a:t>Педагогический совет. Васильевский остров.2020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2420888"/>
            <a:ext cx="248388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Цифровая диктатура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2348880"/>
            <a:ext cx="185178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Цифровые права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55776" y="4869160"/>
            <a:ext cx="210019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Цифровая ловкость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3789040"/>
            <a:ext cx="252028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Цифровые стандарты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3347700"/>
            <a:ext cx="280831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Цифровое </a:t>
            </a:r>
            <a:r>
              <a:rPr lang="ru-RU" b="1" dirty="0" err="1" smtClean="0">
                <a:solidFill>
                  <a:schemeClr val="bg1"/>
                </a:solidFill>
              </a:rPr>
              <a:t>родительство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20" y="5373216"/>
            <a:ext cx="2952328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Цифровые аборигены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1844824"/>
            <a:ext cx="20882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Цифровой износ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9552" y="4293096"/>
            <a:ext cx="309634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Цифровая идентификация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3347700"/>
            <a:ext cx="213750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Цифровая агрессия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699792" y="1628800"/>
            <a:ext cx="252028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Цифровые решения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52120" y="4509120"/>
            <a:ext cx="288032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Цифровые компетенции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5661248"/>
            <a:ext cx="338437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/>
              <a:t>Цифровизация</a:t>
            </a:r>
            <a:r>
              <a:rPr lang="ru-RU" dirty="0" smtClean="0"/>
              <a:t> образования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23528" y="2852936"/>
            <a:ext cx="324036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Цифровая трансформация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580112" y="1844824"/>
            <a:ext cx="60439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ЦОС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568" y="3645024"/>
            <a:ext cx="446020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60032" y="5229200"/>
            <a:ext cx="482824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ЦП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5013176"/>
            <a:ext cx="187220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Цифровой след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0" y="5877272"/>
            <a:ext cx="230425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Цифровые навыки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164288" y="3933056"/>
            <a:ext cx="609462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ЦИС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544" y="6165304"/>
            <a:ext cx="223490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Цифровое обучение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436096" y="2852936"/>
            <a:ext cx="27363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Цифровые  платформы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696</TotalTime>
  <Words>640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Microsoft YaHei</vt:lpstr>
      <vt:lpstr>宋体</vt:lpstr>
      <vt:lpstr>Arial</vt:lpstr>
      <vt:lpstr>Arial Black</vt:lpstr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Презентация PowerPoint</vt:lpstr>
      <vt:lpstr>Цифровизация? Риторика политиков</vt:lpstr>
      <vt:lpstr>Цифровизация? Риторика ученых  (цитаты  из письма Президенту РФ, май 2020) </vt:lpstr>
      <vt:lpstr>Цифровизация?  Эволюция</vt:lpstr>
      <vt:lpstr>Цифровизация «по- нашему»</vt:lpstr>
      <vt:lpstr>Цифровизация «по нашему»  </vt:lpstr>
      <vt:lpstr>Цифровизация  -  вызовы</vt:lpstr>
      <vt:lpstr>Преодоление разрывов : сценарии</vt:lpstr>
      <vt:lpstr>Цифровизация  -  новый язык </vt:lpstr>
      <vt:lpstr>Презентация PowerPoint</vt:lpstr>
      <vt:lpstr>Презентация PowerPoint</vt:lpstr>
      <vt:lpstr>Презентация PowerPoint</vt:lpstr>
      <vt:lpstr>ПЯТЬ УРОКОВ пандемии .  Из доклада И.Фрумина  на конференции в Пекине  «2020 Global Smart Education Conference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9</cp:revision>
  <dcterms:created xsi:type="dcterms:W3CDTF">2020-05-02T12:41:10Z</dcterms:created>
  <dcterms:modified xsi:type="dcterms:W3CDTF">2020-08-25T06:05:08Z</dcterms:modified>
</cp:coreProperties>
</file>